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51"/>
  </p:notesMasterIdLst>
  <p:sldIdLst>
    <p:sldId id="256" r:id="rId4"/>
    <p:sldId id="257" r:id="rId5"/>
    <p:sldId id="378" r:id="rId6"/>
    <p:sldId id="379" r:id="rId7"/>
    <p:sldId id="380" r:id="rId8"/>
    <p:sldId id="381" r:id="rId9"/>
    <p:sldId id="382" r:id="rId10"/>
    <p:sldId id="295" r:id="rId11"/>
    <p:sldId id="294" r:id="rId12"/>
    <p:sldId id="299" r:id="rId13"/>
    <p:sldId id="389" r:id="rId14"/>
    <p:sldId id="384" r:id="rId15"/>
    <p:sldId id="385" r:id="rId16"/>
    <p:sldId id="386" r:id="rId17"/>
    <p:sldId id="387" r:id="rId18"/>
    <p:sldId id="300" r:id="rId19"/>
    <p:sldId id="388" r:id="rId20"/>
    <p:sldId id="291" r:id="rId21"/>
    <p:sldId id="383" r:id="rId22"/>
    <p:sldId id="292" r:id="rId23"/>
    <p:sldId id="390" r:id="rId24"/>
    <p:sldId id="341" r:id="rId25"/>
    <p:sldId id="309" r:id="rId26"/>
    <p:sldId id="310" r:id="rId27"/>
    <p:sldId id="311" r:id="rId28"/>
    <p:sldId id="312" r:id="rId29"/>
    <p:sldId id="392" r:id="rId30"/>
    <p:sldId id="393" r:id="rId31"/>
    <p:sldId id="394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6" r:id="rId47"/>
    <p:sldId id="377" r:id="rId48"/>
    <p:sldId id="391" r:id="rId49"/>
    <p:sldId id="37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00CC0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7" autoAdjust="0"/>
    <p:restoredTop sz="93667" autoAdjust="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ublic\SIAM\DRAFT%20FINAL%20REPORT\PRESENTATION\Graphs%20for%20presentation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ublic\SIAM\DRAFT%20FINAL%20REPORT\PRESENTATION\Graphs%20for%20presentation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hp-PC\Desktop\ANALYSIS%20PART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306159285899552"/>
          <c:y val="2.3909131177008089E-2"/>
          <c:w val="0.87551290463691656"/>
          <c:h val="0.7719905973259239"/>
        </c:manualLayout>
      </c:layout>
      <c:bar3DChart>
        <c:barDir val="col"/>
        <c:grouping val="clustered"/>
        <c:ser>
          <c:idx val="2"/>
          <c:order val="0"/>
          <c:tx>
            <c:strRef>
              <c:f>Sheet4!$I$7</c:f>
              <c:strCache>
                <c:ptCount val="1"/>
                <c:pt idx="0">
                  <c:v>Pollution Loads 2002</c:v>
                </c:pt>
              </c:strCache>
            </c:strRef>
          </c:tx>
          <c:spPr>
            <a:solidFill>
              <a:srgbClr val="FFFF0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Sheet4!$J$4:$M$4</c:f>
              <c:strCache>
                <c:ptCount val="4"/>
                <c:pt idx="0">
                  <c:v>CO </c:v>
                </c:pt>
                <c:pt idx="1">
                  <c:v>HC </c:v>
                </c:pt>
                <c:pt idx="2">
                  <c:v>NOx </c:v>
                </c:pt>
                <c:pt idx="3">
                  <c:v>PM </c:v>
                </c:pt>
              </c:strCache>
            </c:strRef>
          </c:cat>
          <c:val>
            <c:numRef>
              <c:f>Sheet4!$J$7:$M$7</c:f>
              <c:numCache>
                <c:formatCode>General</c:formatCode>
                <c:ptCount val="4"/>
                <c:pt idx="0">
                  <c:v>421.8</c:v>
                </c:pt>
                <c:pt idx="1">
                  <c:v>110.4</c:v>
                </c:pt>
                <c:pt idx="2">
                  <c:v>184.4</c:v>
                </c:pt>
                <c:pt idx="3">
                  <c:v>12.8</c:v>
                </c:pt>
              </c:numCache>
            </c:numRef>
          </c:val>
        </c:ser>
        <c:ser>
          <c:idx val="0"/>
          <c:order val="1"/>
          <c:tx>
            <c:strRef>
              <c:f>Sheet4!$I$5</c:f>
              <c:strCache>
                <c:ptCount val="1"/>
                <c:pt idx="0">
                  <c:v>Pollution Loads 2009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Sheet4!$J$4:$M$4</c:f>
              <c:strCache>
                <c:ptCount val="4"/>
                <c:pt idx="0">
                  <c:v>CO </c:v>
                </c:pt>
                <c:pt idx="1">
                  <c:v>HC </c:v>
                </c:pt>
                <c:pt idx="2">
                  <c:v>NOx </c:v>
                </c:pt>
                <c:pt idx="3">
                  <c:v>PM </c:v>
                </c:pt>
              </c:strCache>
            </c:strRef>
          </c:cat>
          <c:val>
            <c:numRef>
              <c:f>Sheet4!$J$5:$M$5</c:f>
              <c:numCache>
                <c:formatCode>General</c:formatCode>
                <c:ptCount val="4"/>
                <c:pt idx="0">
                  <c:v>264.55</c:v>
                </c:pt>
                <c:pt idx="1">
                  <c:v>127.54</c:v>
                </c:pt>
                <c:pt idx="2">
                  <c:v>82.53</c:v>
                </c:pt>
                <c:pt idx="3">
                  <c:v>9.81</c:v>
                </c:pt>
              </c:numCache>
            </c:numRef>
          </c:val>
        </c:ser>
        <c:ser>
          <c:idx val="1"/>
          <c:order val="2"/>
          <c:tx>
            <c:strRef>
              <c:f>Sheet4!$I$6</c:f>
              <c:strCache>
                <c:ptCount val="1"/>
                <c:pt idx="0">
                  <c:v>Pollution Loads 2009 with Congestion Effect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Sheet4!$J$4:$M$4</c:f>
              <c:strCache>
                <c:ptCount val="4"/>
                <c:pt idx="0">
                  <c:v>CO </c:v>
                </c:pt>
                <c:pt idx="1">
                  <c:v>HC </c:v>
                </c:pt>
                <c:pt idx="2">
                  <c:v>NOx </c:v>
                </c:pt>
                <c:pt idx="3">
                  <c:v>PM </c:v>
                </c:pt>
              </c:strCache>
            </c:strRef>
          </c:cat>
          <c:val>
            <c:numRef>
              <c:f>Sheet4!$J$6:$M$6</c:f>
              <c:numCache>
                <c:formatCode>General</c:formatCode>
                <c:ptCount val="4"/>
                <c:pt idx="0">
                  <c:v>386.90999999999963</c:v>
                </c:pt>
                <c:pt idx="1">
                  <c:v>201.33</c:v>
                </c:pt>
                <c:pt idx="2">
                  <c:v>118.1</c:v>
                </c:pt>
                <c:pt idx="3">
                  <c:v>14.17</c:v>
                </c:pt>
              </c:numCache>
            </c:numRef>
          </c:val>
        </c:ser>
        <c:gapWidth val="76"/>
        <c:shape val="box"/>
        <c:axId val="35107968"/>
        <c:axId val="35109504"/>
        <c:axId val="0"/>
      </c:bar3DChart>
      <c:catAx>
        <c:axId val="35107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IN" sz="1600" b="1"/>
            </a:pPr>
            <a:endParaRPr lang="en-US"/>
          </a:p>
        </c:txPr>
        <c:crossAx val="35109504"/>
        <c:crosses val="autoZero"/>
        <c:auto val="1"/>
        <c:lblAlgn val="ctr"/>
        <c:lblOffset val="100"/>
      </c:catAx>
      <c:valAx>
        <c:axId val="35109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 sz="1200" b="1"/>
            </a:pPr>
            <a:endParaRPr lang="en-US"/>
          </a:p>
        </c:txPr>
        <c:crossAx val="35107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504863993294683"/>
          <c:y val="3.6347317241082637E-2"/>
          <c:w val="0.64495133420822881"/>
          <c:h val="0.25331404401121294"/>
        </c:manualLayout>
      </c:layout>
      <c:txPr>
        <a:bodyPr/>
        <a:lstStyle/>
        <a:p>
          <a:pPr>
            <a:defRPr lang="en-IN" sz="1600" b="1"/>
          </a:pPr>
          <a:endParaRPr lang="en-US"/>
        </a:p>
      </c:txPr>
    </c:legend>
    <c:plotVisOnly val="1"/>
    <c:dispBlanksAs val="gap"/>
  </c:chart>
  <c:spPr>
    <a:solidFill>
      <a:schemeClr val="accent1">
        <a:lumMod val="60000"/>
        <a:lumOff val="40000"/>
      </a:schemeClr>
    </a:solidFill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5562115010293075"/>
          <c:y val="6.9587926509186646E-2"/>
          <c:w val="0.52510451961561777"/>
          <c:h val="0.82973014600719863"/>
        </c:manualLayout>
      </c:layout>
      <c:barChart>
        <c:barDir val="bar"/>
        <c:grouping val="stacked"/>
        <c:ser>
          <c:idx val="0"/>
          <c:order val="0"/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'Q9 Feasibility'!$C$19:$C$24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'Q9 Feasibility'!$D$19:$D$24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'Q9 Feasibility'!$C$19:$C$24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'Q9 Feasibility'!$E$19:$E$24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  <c:pt idx="5">
                  <c:v>12.5</c:v>
                </c:pt>
              </c:numCache>
            </c:numRef>
          </c:val>
        </c:ser>
        <c:ser>
          <c:idx val="2"/>
          <c:order val="2"/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'Q9 Feasibility'!$C$19:$C$24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'Q9 Feasibility'!$F$19:$F$24</c:f>
              <c:numCache>
                <c:formatCode>0</c:formatCode>
                <c:ptCount val="6"/>
                <c:pt idx="0">
                  <c:v>12.5</c:v>
                </c:pt>
                <c:pt idx="1">
                  <c:v>0</c:v>
                </c:pt>
                <c:pt idx="2">
                  <c:v>12.5</c:v>
                </c:pt>
                <c:pt idx="3">
                  <c:v>0</c:v>
                </c:pt>
                <c:pt idx="4">
                  <c:v>0</c:v>
                </c:pt>
                <c:pt idx="5">
                  <c:v>12.5</c:v>
                </c:pt>
              </c:numCache>
            </c:numRef>
          </c:val>
        </c:ser>
        <c:ser>
          <c:idx val="3"/>
          <c:order val="3"/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'Q9 Feasibility'!$C$19:$C$24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'Q9 Feasibility'!$G$19:$G$24</c:f>
              <c:numCache>
                <c:formatCode>0</c:formatCode>
                <c:ptCount val="6"/>
                <c:pt idx="0">
                  <c:v>37.5</c:v>
                </c:pt>
                <c:pt idx="1">
                  <c:v>37.5</c:v>
                </c:pt>
                <c:pt idx="2">
                  <c:v>37.5</c:v>
                </c:pt>
                <c:pt idx="3">
                  <c:v>0</c:v>
                </c:pt>
                <c:pt idx="4">
                  <c:v>57.142857142857139</c:v>
                </c:pt>
                <c:pt idx="5">
                  <c:v>37.5</c:v>
                </c:pt>
              </c:numCache>
            </c:numRef>
          </c:val>
        </c:ser>
        <c:ser>
          <c:idx val="4"/>
          <c:order val="4"/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'Q9 Feasibility'!$C$19:$C$24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'Q9 Feasibility'!$H$19:$H$24</c:f>
              <c:numCache>
                <c:formatCode>0</c:formatCode>
                <c:ptCount val="6"/>
                <c:pt idx="0">
                  <c:v>50</c:v>
                </c:pt>
                <c:pt idx="1">
                  <c:v>62.5</c:v>
                </c:pt>
                <c:pt idx="2">
                  <c:v>50</c:v>
                </c:pt>
                <c:pt idx="3">
                  <c:v>0</c:v>
                </c:pt>
                <c:pt idx="4">
                  <c:v>42.857142857142783</c:v>
                </c:pt>
                <c:pt idx="5">
                  <c:v>37.5</c:v>
                </c:pt>
              </c:numCache>
            </c:numRef>
          </c:val>
        </c:ser>
        <c:gapWidth val="40"/>
        <c:overlap val="100"/>
        <c:axId val="36521856"/>
        <c:axId val="36523392"/>
      </c:barChart>
      <c:catAx>
        <c:axId val="36521856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523392"/>
        <c:crosses val="autoZero"/>
        <c:auto val="1"/>
        <c:lblAlgn val="ctr"/>
        <c:lblOffset val="100"/>
      </c:catAx>
      <c:valAx>
        <c:axId val="36523392"/>
        <c:scaling>
          <c:orientation val="minMax"/>
          <c:max val="100"/>
        </c:scaling>
        <c:axPos val="t"/>
        <c:majorGridlines/>
        <c:numFmt formatCode="General" sourceLinked="0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521856"/>
        <c:crosses val="autoZero"/>
        <c:crossBetween val="between"/>
        <c:majorUnit val="20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6388606307222907"/>
          <c:y val="0.90330603884095195"/>
          <c:w val="0.46982983688585422"/>
          <c:h val="8.9224385873921563E-2"/>
        </c:manualLayout>
      </c:layout>
      <c:txPr>
        <a:bodyPr/>
        <a:lstStyle/>
        <a:p>
          <a:pPr>
            <a:defRPr lang="en-IN" sz="16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solidFill>
        <a:srgbClr val="2DA2BF"/>
      </a:solidFill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'Q10'!$D$8:$D$10</c:f>
              <c:strCache>
                <c:ptCount val="2"/>
                <c:pt idx="0">
                  <c:v>Area level</c:v>
                </c:pt>
                <c:pt idx="1">
                  <c:v>Corridor level</c:v>
                </c:pt>
              </c:strCache>
            </c:strRef>
          </c:cat>
          <c:val>
            <c:numRef>
              <c:f>'Q10'!$E$8:$E$10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</c:numCache>
            </c:numRef>
          </c:val>
        </c:ser>
      </c:pie3DChart>
    </c:plotArea>
    <c:plotVisOnly val="1"/>
  </c:chart>
  <c:spPr>
    <a:noFill/>
    <a:ln>
      <a:solidFill>
        <a:srgbClr val="2DA2BF"/>
      </a:solidFill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5562115010293075"/>
          <c:y val="6.9587926509186687E-2"/>
          <c:w val="0.52510451961561777"/>
          <c:h val="0.82973014600719863"/>
        </c:manualLayout>
      </c:layout>
      <c:barChart>
        <c:barDir val="bar"/>
        <c:grouping val="stacked"/>
        <c:ser>
          <c:idx val="0"/>
          <c:order val="0"/>
          <c:tx>
            <c:v>1</c:v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'Q11'!$C$19:$C$25</c:f>
              <c:strCache>
                <c:ptCount val="7"/>
                <c:pt idx="0">
                  <c:v>Public Acceptability</c:v>
                </c:pt>
                <c:pt idx="1">
                  <c:v>Political Support</c:v>
                </c:pt>
                <c:pt idx="2">
                  <c:v>ITS Availability</c:v>
                </c:pt>
                <c:pt idx="3">
                  <c:v>Delineating Cordon boundaries for congestion pricing zone</c:v>
                </c:pt>
                <c:pt idx="4">
                  <c:v>Strengthening public transport enough to match upto the demand thus created if congestion pricing is implemented</c:v>
                </c:pt>
                <c:pt idx="5">
                  <c:v>Availability of alternate system (in case a person doesn’t want to pay congestion charge)</c:v>
                </c:pt>
                <c:pt idx="6">
                  <c:v>Park &amp; Ride Facilities complemented with Public Transport</c:v>
                </c:pt>
              </c:strCache>
            </c:strRef>
          </c:cat>
          <c:val>
            <c:numRef>
              <c:f>'Q11'!$D$19:$D$25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v>2</c:v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'Q11'!$C$19:$C$25</c:f>
              <c:strCache>
                <c:ptCount val="7"/>
                <c:pt idx="0">
                  <c:v>Public Acceptability</c:v>
                </c:pt>
                <c:pt idx="1">
                  <c:v>Political Support</c:v>
                </c:pt>
                <c:pt idx="2">
                  <c:v>ITS Availability</c:v>
                </c:pt>
                <c:pt idx="3">
                  <c:v>Delineating Cordon boundaries for congestion pricing zone</c:v>
                </c:pt>
                <c:pt idx="4">
                  <c:v>Strengthening public transport enough to match upto the demand thus created if congestion pricing is implemented</c:v>
                </c:pt>
                <c:pt idx="5">
                  <c:v>Availability of alternate system (in case a person doesn’t want to pay congestion charge)</c:v>
                </c:pt>
                <c:pt idx="6">
                  <c:v>Park &amp; Ride Facilities complemented with Public Transport</c:v>
                </c:pt>
              </c:strCache>
            </c:strRef>
          </c:cat>
          <c:val>
            <c:numRef>
              <c:f>'Q11'!$E$19:$E$25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12.5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v>3</c:v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'Q11'!$C$19:$C$25</c:f>
              <c:strCache>
                <c:ptCount val="7"/>
                <c:pt idx="0">
                  <c:v>Public Acceptability</c:v>
                </c:pt>
                <c:pt idx="1">
                  <c:v>Political Support</c:v>
                </c:pt>
                <c:pt idx="2">
                  <c:v>ITS Availability</c:v>
                </c:pt>
                <c:pt idx="3">
                  <c:v>Delineating Cordon boundaries for congestion pricing zone</c:v>
                </c:pt>
                <c:pt idx="4">
                  <c:v>Strengthening public transport enough to match upto the demand thus created if congestion pricing is implemented</c:v>
                </c:pt>
                <c:pt idx="5">
                  <c:v>Availability of alternate system (in case a person doesn’t want to pay congestion charge)</c:v>
                </c:pt>
                <c:pt idx="6">
                  <c:v>Park &amp; Ride Facilities complemented with Public Transport</c:v>
                </c:pt>
              </c:strCache>
            </c:strRef>
          </c:cat>
          <c:val>
            <c:numRef>
              <c:f>'Q11'!$F$19:$F$25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12.5</c:v>
                </c:pt>
                <c:pt idx="3">
                  <c:v>0</c:v>
                </c:pt>
                <c:pt idx="4">
                  <c:v>12.5</c:v>
                </c:pt>
                <c:pt idx="5">
                  <c:v>12.5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v>4</c:v>
          </c:tx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'Q11'!$C$19:$C$25</c:f>
              <c:strCache>
                <c:ptCount val="7"/>
                <c:pt idx="0">
                  <c:v>Public Acceptability</c:v>
                </c:pt>
                <c:pt idx="1">
                  <c:v>Political Support</c:v>
                </c:pt>
                <c:pt idx="2">
                  <c:v>ITS Availability</c:v>
                </c:pt>
                <c:pt idx="3">
                  <c:v>Delineating Cordon boundaries for congestion pricing zone</c:v>
                </c:pt>
                <c:pt idx="4">
                  <c:v>Strengthening public transport enough to match upto the demand thus created if congestion pricing is implemented</c:v>
                </c:pt>
                <c:pt idx="5">
                  <c:v>Availability of alternate system (in case a person doesn’t want to pay congestion charge)</c:v>
                </c:pt>
                <c:pt idx="6">
                  <c:v>Park &amp; Ride Facilities complemented with Public Transport</c:v>
                </c:pt>
              </c:strCache>
            </c:strRef>
          </c:cat>
          <c:val>
            <c:numRef>
              <c:f>'Q11'!$G$19:$G$25</c:f>
              <c:numCache>
                <c:formatCode>0</c:formatCode>
                <c:ptCount val="7"/>
                <c:pt idx="0">
                  <c:v>37.5</c:v>
                </c:pt>
                <c:pt idx="1">
                  <c:v>12.5</c:v>
                </c:pt>
                <c:pt idx="2">
                  <c:v>37.5</c:v>
                </c:pt>
                <c:pt idx="3">
                  <c:v>37.5</c:v>
                </c:pt>
                <c:pt idx="4">
                  <c:v>37.5</c:v>
                </c:pt>
                <c:pt idx="5">
                  <c:v>37.5</c:v>
                </c:pt>
                <c:pt idx="6">
                  <c:v>37.5</c:v>
                </c:pt>
              </c:numCache>
            </c:numRef>
          </c:val>
        </c:ser>
        <c:ser>
          <c:idx val="4"/>
          <c:order val="4"/>
          <c:tx>
            <c:v>5</c:v>
          </c:tx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'Q11'!$C$19:$C$25</c:f>
              <c:strCache>
                <c:ptCount val="7"/>
                <c:pt idx="0">
                  <c:v>Public Acceptability</c:v>
                </c:pt>
                <c:pt idx="1">
                  <c:v>Political Support</c:v>
                </c:pt>
                <c:pt idx="2">
                  <c:v>ITS Availability</c:v>
                </c:pt>
                <c:pt idx="3">
                  <c:v>Delineating Cordon boundaries for congestion pricing zone</c:v>
                </c:pt>
                <c:pt idx="4">
                  <c:v>Strengthening public transport enough to match upto the demand thus created if congestion pricing is implemented</c:v>
                </c:pt>
                <c:pt idx="5">
                  <c:v>Availability of alternate system (in case a person doesn’t want to pay congestion charge)</c:v>
                </c:pt>
                <c:pt idx="6">
                  <c:v>Park &amp; Ride Facilities complemented with Public Transport</c:v>
                </c:pt>
              </c:strCache>
            </c:strRef>
          </c:cat>
          <c:val>
            <c:numRef>
              <c:f>'Q11'!$H$19:$H$25</c:f>
              <c:numCache>
                <c:formatCode>0</c:formatCode>
                <c:ptCount val="7"/>
                <c:pt idx="0">
                  <c:v>62.5</c:v>
                </c:pt>
                <c:pt idx="1">
                  <c:v>87.5</c:v>
                </c:pt>
                <c:pt idx="2">
                  <c:v>50</c:v>
                </c:pt>
                <c:pt idx="3">
                  <c:v>62.5</c:v>
                </c:pt>
                <c:pt idx="4">
                  <c:v>50</c:v>
                </c:pt>
                <c:pt idx="5">
                  <c:v>37.5</c:v>
                </c:pt>
                <c:pt idx="6">
                  <c:v>62.5</c:v>
                </c:pt>
              </c:numCache>
            </c:numRef>
          </c:val>
        </c:ser>
        <c:gapWidth val="40"/>
        <c:overlap val="100"/>
        <c:axId val="36174848"/>
        <c:axId val="36647680"/>
      </c:barChart>
      <c:catAx>
        <c:axId val="36174848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647680"/>
        <c:crosses val="autoZero"/>
        <c:auto val="1"/>
        <c:lblAlgn val="ctr"/>
        <c:lblOffset val="100"/>
      </c:catAx>
      <c:valAx>
        <c:axId val="36647680"/>
        <c:scaling>
          <c:orientation val="minMax"/>
          <c:max val="100"/>
        </c:scaling>
        <c:axPos val="t"/>
        <c:majorGridlines/>
        <c:numFmt formatCode="General" sourceLinked="0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174848"/>
        <c:crosses val="autoZero"/>
        <c:crossBetween val="between"/>
        <c:majorUnit val="20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5981688708036844"/>
          <c:y val="0.90064469486224397"/>
          <c:w val="0.46982983688585445"/>
          <c:h val="8.9224385873921563E-2"/>
        </c:manualLayout>
      </c:layout>
      <c:txPr>
        <a:bodyPr/>
        <a:lstStyle/>
        <a:p>
          <a:pPr>
            <a:defRPr lang="en-IN" sz="16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solidFill>
        <a:srgbClr val="2DA2BF"/>
      </a:solidFill>
    </a:ln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1527777777777778"/>
          <c:y val="0.16898148148148223"/>
          <c:w val="0.81388888888889022"/>
          <c:h val="0.77314814814814992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en-IN" sz="160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sz="1600">
                        <a:solidFill>
                          <a:schemeClr val="bg1"/>
                        </a:solidFill>
                        <a:latin typeface="Rupee" pitchFamily="2" charset="0"/>
                      </a:rPr>
                      <a:t>`</a:t>
                    </a:r>
                    <a:r>
                      <a:rPr lang="en-US">
                        <a:solidFill>
                          <a:schemeClr val="bg1"/>
                        </a:solidFill>
                        <a:latin typeface="Rupee" pitchFamily="2" charset="0"/>
                      </a:rPr>
                      <a:t> 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40-50/car
25%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lang="en-IN" sz="160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sz="1600">
                        <a:solidFill>
                          <a:schemeClr val="bg1"/>
                        </a:solidFill>
                        <a:latin typeface="Rupee" pitchFamily="2" charset="0"/>
                      </a:rPr>
                      <a:t>`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50-80/car
50%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Rupee" pitchFamily="2" charset="0"/>
                      </a:rPr>
                      <a:t>`</a:t>
                    </a:r>
                    <a:r>
                      <a:rPr lang="en-US">
                        <a:latin typeface="Rupee" pitchFamily="2" charset="0"/>
                      </a:rPr>
                      <a:t> </a:t>
                    </a:r>
                    <a:r>
                      <a:rPr lang="en-US"/>
                      <a:t>80-100/car
12%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Rupee" pitchFamily="2" charset="0"/>
                      </a:rPr>
                      <a:t>`</a:t>
                    </a:r>
                    <a:r>
                      <a:rPr lang="en-US">
                        <a:latin typeface="Rupee" pitchFamily="2" charset="0"/>
                      </a:rPr>
                      <a:t> </a:t>
                    </a:r>
                    <a:r>
                      <a:rPr lang="en-US"/>
                      <a:t>100-150/car
13%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7.0485126859142808E-2"/>
                  <c:y val="1.1574074074074073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&gt;</a:t>
                    </a:r>
                    <a:r>
                      <a:rPr lang="en-US">
                        <a:latin typeface="Rupee" pitchFamily="2" charset="0"/>
                      </a:rPr>
                      <a:t> ` </a:t>
                    </a:r>
                    <a:r>
                      <a:rPr lang="en-US"/>
                      <a:t>150/car
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IN" sz="1600">
                    <a:latin typeface="Arial Narrow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'Q12'!$D$8:$D$12</c:f>
              <c:strCache>
                <c:ptCount val="5"/>
                <c:pt idx="0">
                  <c:v>` 40-50/car</c:v>
                </c:pt>
                <c:pt idx="1">
                  <c:v>` 50-80/car</c:v>
                </c:pt>
                <c:pt idx="2">
                  <c:v>` 80-100/car</c:v>
                </c:pt>
                <c:pt idx="3">
                  <c:v>` 100-150/car</c:v>
                </c:pt>
                <c:pt idx="4">
                  <c:v>&gt; ` 150/car</c:v>
                </c:pt>
              </c:strCache>
            </c:strRef>
          </c:cat>
          <c:val>
            <c:numRef>
              <c:f>'Q12'!$E$8:$E$12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</c:pie3DChart>
    </c:plotArea>
    <c:plotVisOnly val="1"/>
  </c:chart>
  <c:spPr>
    <a:noFill/>
    <a:ln>
      <a:solidFill>
        <a:srgbClr val="2DA2BF"/>
      </a:solidFill>
    </a:ln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388933315679152"/>
          <c:y val="0.11342598274519662"/>
          <c:w val="0.81388888888889044"/>
          <c:h val="0.77314814814815014"/>
        </c:manualLayout>
      </c:layout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lang="en-IN" sz="1800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IN" sz="1800">
                      <a:solidFill>
                        <a:schemeClr val="bg1"/>
                      </a:solidFill>
                      <a:latin typeface="Arial Narrow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IN" sz="1800">
                    <a:latin typeface="Arial Narrow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'Q15'!$D$8:$D$10</c:f>
              <c:strCache>
                <c:ptCount val="3"/>
                <c:pt idx="0">
                  <c:v>Car pooling </c:v>
                </c:pt>
                <c:pt idx="1">
                  <c:v>Car Sharing</c:v>
                </c:pt>
                <c:pt idx="2">
                  <c:v>Work place travel plans </c:v>
                </c:pt>
              </c:strCache>
            </c:strRef>
          </c:cat>
          <c:val>
            <c:numRef>
              <c:f>'Q15'!$E$8:$E$10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spPr>
    <a:ln>
      <a:solidFill>
        <a:srgbClr val="2DA2BF"/>
      </a:solidFill>
    </a:ln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4305555555555555"/>
          <c:y val="0.1134259259259261"/>
          <c:w val="0.81388888888889022"/>
          <c:h val="0.77314814814814992"/>
        </c:manualLayout>
      </c:layout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lang="en-IN"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lang="en-IN" sz="1600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Variable Parking Fees
25%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lang="en-IN" sz="16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'Q13'!$D$8:$D$10</c:f>
              <c:strCache>
                <c:ptCount val="3"/>
                <c:pt idx="0">
                  <c:v>Hike Parking Fees</c:v>
                </c:pt>
                <c:pt idx="1">
                  <c:v>Variable Parking Fees</c:v>
                </c:pt>
                <c:pt idx="2">
                  <c:v>Charges according to area of parking</c:v>
                </c:pt>
              </c:strCache>
            </c:strRef>
          </c:cat>
          <c:val>
            <c:numRef>
              <c:f>'Q13'!$E$8:$E$10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</c:pie3DChart>
    </c:plotArea>
    <c:plotVisOnly val="1"/>
  </c:chart>
  <c:spPr>
    <a:ln>
      <a:solidFill>
        <a:srgbClr val="2DA2BF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1882911745677199"/>
          <c:y val="5.9334883918419838E-2"/>
          <c:w val="0.78659845202535461"/>
          <c:h val="0.80543585437081411"/>
        </c:manualLayout>
      </c:layout>
      <c:bar3DChart>
        <c:barDir val="col"/>
        <c:grouping val="standard"/>
        <c:ser>
          <c:idx val="0"/>
          <c:order val="0"/>
          <c:tx>
            <c:strRef>
              <c:f>Sheet1!$I$3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5"/>
              <c:layout/>
              <c:showVal val="1"/>
            </c:dLbl>
            <c:delete val="1"/>
          </c:dLbls>
          <c:cat>
            <c:strRef>
              <c:f>Sheet1!$H$4:$H$9</c:f>
              <c:strCache>
                <c:ptCount val="6"/>
                <c:pt idx="0">
                  <c:v>Cars </c:v>
                </c:pt>
                <c:pt idx="1">
                  <c:v>Two Wheelers </c:v>
                </c:pt>
                <c:pt idx="2">
                  <c:v>Autos </c:v>
                </c:pt>
                <c:pt idx="3">
                  <c:v>Goods Vehicles </c:v>
                </c:pt>
                <c:pt idx="4">
                  <c:v>Buses </c:v>
                </c:pt>
                <c:pt idx="5">
                  <c:v>Total</c:v>
                </c:pt>
              </c:strCache>
            </c:strRef>
          </c:cat>
          <c:val>
            <c:numRef>
              <c:f>Sheet1!$I$4:$I$9</c:f>
              <c:numCache>
                <c:formatCode>General</c:formatCode>
                <c:ptCount val="6"/>
                <c:pt idx="0">
                  <c:v>678.5</c:v>
                </c:pt>
                <c:pt idx="1">
                  <c:v>546.57000000000005</c:v>
                </c:pt>
                <c:pt idx="2">
                  <c:v>196.04</c:v>
                </c:pt>
                <c:pt idx="3">
                  <c:v>57.32</c:v>
                </c:pt>
                <c:pt idx="4">
                  <c:v>27.17</c:v>
                </c:pt>
                <c:pt idx="5">
                  <c:v>1505.6</c:v>
                </c:pt>
              </c:numCache>
            </c:numRef>
          </c:val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5"/>
              <c:layout/>
              <c:showVal val="1"/>
            </c:dLbl>
            <c:delete val="1"/>
          </c:dLbls>
          <c:cat>
            <c:strRef>
              <c:f>Sheet1!$H$4:$H$9</c:f>
              <c:strCache>
                <c:ptCount val="6"/>
                <c:pt idx="0">
                  <c:v>Cars </c:v>
                </c:pt>
                <c:pt idx="1">
                  <c:v>Two Wheelers </c:v>
                </c:pt>
                <c:pt idx="2">
                  <c:v>Autos </c:v>
                </c:pt>
                <c:pt idx="3">
                  <c:v>Goods Vehicles </c:v>
                </c:pt>
                <c:pt idx="4">
                  <c:v>Buses </c:v>
                </c:pt>
                <c:pt idx="5">
                  <c:v>Total</c:v>
                </c:pt>
              </c:strCache>
            </c:strRef>
          </c:cat>
          <c:val>
            <c:numRef>
              <c:f>Sheet1!$J$4:$J$9</c:f>
              <c:numCache>
                <c:formatCode>General</c:formatCode>
                <c:ptCount val="6"/>
                <c:pt idx="0">
                  <c:v>731.58</c:v>
                </c:pt>
                <c:pt idx="1">
                  <c:v>576.33999999999946</c:v>
                </c:pt>
                <c:pt idx="2">
                  <c:v>210.68</c:v>
                </c:pt>
                <c:pt idx="3">
                  <c:v>61.92</c:v>
                </c:pt>
                <c:pt idx="4">
                  <c:v>27.17</c:v>
                </c:pt>
                <c:pt idx="5">
                  <c:v>1607.6899999999998</c:v>
                </c:pt>
              </c:numCache>
            </c:numRef>
          </c:val>
        </c:ser>
        <c:ser>
          <c:idx val="2"/>
          <c:order val="2"/>
          <c:tx>
            <c:strRef>
              <c:f>Sheet1!$K$3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5"/>
              <c:layout/>
              <c:showVal val="1"/>
            </c:dLbl>
            <c:delete val="1"/>
          </c:dLbls>
          <c:cat>
            <c:strRef>
              <c:f>Sheet1!$H$4:$H$9</c:f>
              <c:strCache>
                <c:ptCount val="6"/>
                <c:pt idx="0">
                  <c:v>Cars </c:v>
                </c:pt>
                <c:pt idx="1">
                  <c:v>Two Wheelers </c:v>
                </c:pt>
                <c:pt idx="2">
                  <c:v>Autos </c:v>
                </c:pt>
                <c:pt idx="3">
                  <c:v>Goods Vehicles </c:v>
                </c:pt>
                <c:pt idx="4">
                  <c:v>Buses </c:v>
                </c:pt>
                <c:pt idx="5">
                  <c:v>Total</c:v>
                </c:pt>
              </c:strCache>
            </c:strRef>
          </c:cat>
          <c:val>
            <c:numRef>
              <c:f>Sheet1!$K$4:$K$9</c:f>
              <c:numCache>
                <c:formatCode>General</c:formatCode>
                <c:ptCount val="6"/>
                <c:pt idx="0">
                  <c:v>997.02</c:v>
                </c:pt>
                <c:pt idx="1">
                  <c:v>725.15</c:v>
                </c:pt>
                <c:pt idx="2">
                  <c:v>283.87</c:v>
                </c:pt>
                <c:pt idx="3">
                  <c:v>84.910000000000025</c:v>
                </c:pt>
                <c:pt idx="4">
                  <c:v>27.17</c:v>
                </c:pt>
                <c:pt idx="5">
                  <c:v>2118.12</c:v>
                </c:pt>
              </c:numCache>
            </c:numRef>
          </c:val>
        </c:ser>
        <c:shape val="box"/>
        <c:axId val="35680256"/>
        <c:axId val="35681792"/>
        <c:axId val="35115008"/>
      </c:bar3DChart>
      <c:catAx>
        <c:axId val="3568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35681792"/>
        <c:crosses val="autoZero"/>
        <c:auto val="1"/>
        <c:lblAlgn val="ctr"/>
        <c:lblOffset val="100"/>
      </c:catAx>
      <c:valAx>
        <c:axId val="35681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35680256"/>
        <c:crosses val="autoZero"/>
        <c:crossBetween val="between"/>
      </c:valAx>
      <c:serAx>
        <c:axId val="35115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IN"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681792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944028471936342"/>
          <c:y val="0.12304507788054879"/>
          <c:w val="0.47373653524711634"/>
          <c:h val="0.17865373815172694"/>
        </c:manualLayout>
      </c:layout>
      <c:txPr>
        <a:bodyPr/>
        <a:lstStyle/>
        <a:p>
          <a:pPr>
            <a:defRPr lang="en-IN" sz="1800" b="1"/>
          </a:pPr>
          <a:endParaRPr lang="en-US"/>
        </a:p>
      </c:txPr>
    </c:legend>
    <c:plotVisOnly val="1"/>
    <c:dispBlanksAs val="gap"/>
  </c:chart>
  <c:spPr>
    <a:solidFill>
      <a:srgbClr val="FF9999"/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IN" sz="1600" b="1">
                    <a:latin typeface="Arial Narrow" pitchFamily="34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Sheet1!$D$8:$D$10</c:f>
              <c:strCache>
                <c:ptCount val="3"/>
                <c:pt idx="0">
                  <c:v>Car Ownership</c:v>
                </c:pt>
                <c:pt idx="1">
                  <c:v>Car Usage</c:v>
                </c:pt>
                <c:pt idx="2">
                  <c:v>Both </c:v>
                </c:pt>
              </c:strCache>
            </c:strRef>
          </c:cat>
          <c:val>
            <c:numRef>
              <c:f>Sheet1!$E$8:$E$10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</c:pie3DChart>
    </c:plotArea>
    <c:plotVisOnly val="1"/>
  </c:chart>
  <c:spPr>
    <a:ln>
      <a:solidFill>
        <a:srgbClr val="2DA2BF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7001447504850763"/>
          <c:y val="6.9587926509186535E-2"/>
          <c:w val="0.5091796274009156"/>
          <c:h val="0.78170011024416164"/>
        </c:manualLayout>
      </c:layout>
      <c:barChart>
        <c:barDir val="bar"/>
        <c:grouping val="stacked"/>
        <c:ser>
          <c:idx val="0"/>
          <c:order val="0"/>
          <c:tx>
            <c:strRef>
              <c:f>Sheet2!$J$16</c:f>
              <c:strCache>
                <c:ptCount val="1"/>
                <c:pt idx="0">
                  <c:v>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Sheet2!$I$17:$I$25</c:f>
              <c:strCache>
                <c:ptCount val="9"/>
                <c:pt idx="0">
                  <c:v>Increase in Disposable Income</c:v>
                </c:pt>
                <c:pt idx="1">
                  <c:v>Attractive Car Loan Policy</c:v>
                </c:pt>
                <c:pt idx="2">
                  <c:v>Car is a status symbol / People's Aspiration to buy a car is high.</c:v>
                </c:pt>
                <c:pt idx="3">
                  <c:v>Absence of connectivity (line haul / last mile) by Public Transport</c:v>
                </c:pt>
                <c:pt idx="4">
                  <c:v>Poor Quality of Public Transport</c:v>
                </c:pt>
                <c:pt idx="5">
                  <c:v>Increasing travel distances resulting in large travel times.</c:v>
                </c:pt>
                <c:pt idx="6">
                  <c:v>Automobile friendly policies by govt.</c:v>
                </c:pt>
                <c:pt idx="7">
                  <c:v>Absence of regulations to curb car ownership &amp; use</c:v>
                </c:pt>
                <c:pt idx="8">
                  <c:v>Absence of regulations to curb parking</c:v>
                </c:pt>
              </c:strCache>
            </c:strRef>
          </c:cat>
          <c:val>
            <c:numRef>
              <c:f>Sheet2!$J$17:$J$25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12.5</c:v>
                </c:pt>
                <c:pt idx="3">
                  <c:v>75</c:v>
                </c:pt>
                <c:pt idx="4">
                  <c:v>12.5</c:v>
                </c:pt>
                <c:pt idx="5">
                  <c:v>0</c:v>
                </c:pt>
                <c:pt idx="6">
                  <c:v>12.5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Sheet2!$K$16</c:f>
              <c:strCache>
                <c:ptCount val="1"/>
                <c:pt idx="0">
                  <c:v>2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Sheet2!$I$17:$I$25</c:f>
              <c:strCache>
                <c:ptCount val="9"/>
                <c:pt idx="0">
                  <c:v>Increase in Disposable Income</c:v>
                </c:pt>
                <c:pt idx="1">
                  <c:v>Attractive Car Loan Policy</c:v>
                </c:pt>
                <c:pt idx="2">
                  <c:v>Car is a status symbol / People's Aspiration to buy a car is high.</c:v>
                </c:pt>
                <c:pt idx="3">
                  <c:v>Absence of connectivity (line haul / last mile) by Public Transport</c:v>
                </c:pt>
                <c:pt idx="4">
                  <c:v>Poor Quality of Public Transport</c:v>
                </c:pt>
                <c:pt idx="5">
                  <c:v>Increasing travel distances resulting in large travel times.</c:v>
                </c:pt>
                <c:pt idx="6">
                  <c:v>Automobile friendly policies by govt.</c:v>
                </c:pt>
                <c:pt idx="7">
                  <c:v>Absence of regulations to curb car ownership &amp; use</c:v>
                </c:pt>
                <c:pt idx="8">
                  <c:v>Absence of regulations to curb parking</c:v>
                </c:pt>
              </c:strCache>
            </c:strRef>
          </c:cat>
          <c:val>
            <c:numRef>
              <c:f>Sheet2!$K$17:$K$25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12.5</c:v>
                </c:pt>
                <c:pt idx="4">
                  <c:v>25</c:v>
                </c:pt>
                <c:pt idx="5">
                  <c:v>0</c:v>
                </c:pt>
                <c:pt idx="6">
                  <c:v>12.5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Sheet2!$L$16</c:f>
              <c:strCache>
                <c:ptCount val="1"/>
                <c:pt idx="0">
                  <c:v>3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Sheet2!$I$17:$I$25</c:f>
              <c:strCache>
                <c:ptCount val="9"/>
                <c:pt idx="0">
                  <c:v>Increase in Disposable Income</c:v>
                </c:pt>
                <c:pt idx="1">
                  <c:v>Attractive Car Loan Policy</c:v>
                </c:pt>
                <c:pt idx="2">
                  <c:v>Car is a status symbol / People's Aspiration to buy a car is high.</c:v>
                </c:pt>
                <c:pt idx="3">
                  <c:v>Absence of connectivity (line haul / last mile) by Public Transport</c:v>
                </c:pt>
                <c:pt idx="4">
                  <c:v>Poor Quality of Public Transport</c:v>
                </c:pt>
                <c:pt idx="5">
                  <c:v>Increasing travel distances resulting in large travel times.</c:v>
                </c:pt>
                <c:pt idx="6">
                  <c:v>Automobile friendly policies by govt.</c:v>
                </c:pt>
                <c:pt idx="7">
                  <c:v>Absence of regulations to curb car ownership &amp; use</c:v>
                </c:pt>
                <c:pt idx="8">
                  <c:v>Absence of regulations to curb parking</c:v>
                </c:pt>
              </c:strCache>
            </c:strRef>
          </c:cat>
          <c:val>
            <c:numRef>
              <c:f>Sheet2!$L$17:$L$25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37.5</c:v>
                </c:pt>
                <c:pt idx="3">
                  <c:v>12.5</c:v>
                </c:pt>
                <c:pt idx="4">
                  <c:v>12.5</c:v>
                </c:pt>
                <c:pt idx="5">
                  <c:v>37.5</c:v>
                </c:pt>
                <c:pt idx="6">
                  <c:v>25</c:v>
                </c:pt>
                <c:pt idx="7">
                  <c:v>12.5</c:v>
                </c:pt>
                <c:pt idx="8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Sheet2!$M$16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Sheet2!$I$17:$I$25</c:f>
              <c:strCache>
                <c:ptCount val="9"/>
                <c:pt idx="0">
                  <c:v>Increase in Disposable Income</c:v>
                </c:pt>
                <c:pt idx="1">
                  <c:v>Attractive Car Loan Policy</c:v>
                </c:pt>
                <c:pt idx="2">
                  <c:v>Car is a status symbol / People's Aspiration to buy a car is high.</c:v>
                </c:pt>
                <c:pt idx="3">
                  <c:v>Absence of connectivity (line haul / last mile) by Public Transport</c:v>
                </c:pt>
                <c:pt idx="4">
                  <c:v>Poor Quality of Public Transport</c:v>
                </c:pt>
                <c:pt idx="5">
                  <c:v>Increasing travel distances resulting in large travel times.</c:v>
                </c:pt>
                <c:pt idx="6">
                  <c:v>Automobile friendly policies by govt.</c:v>
                </c:pt>
                <c:pt idx="7">
                  <c:v>Absence of regulations to curb car ownership &amp; use</c:v>
                </c:pt>
                <c:pt idx="8">
                  <c:v>Absence of regulations to curb parking</c:v>
                </c:pt>
              </c:strCache>
            </c:strRef>
          </c:cat>
          <c:val>
            <c:numRef>
              <c:f>Sheet2!$M$17:$M$25</c:f>
              <c:numCache>
                <c:formatCode>General</c:formatCode>
                <c:ptCount val="9"/>
                <c:pt idx="0">
                  <c:v>75</c:v>
                </c:pt>
                <c:pt idx="1">
                  <c:v>37.5</c:v>
                </c:pt>
                <c:pt idx="2">
                  <c:v>25</c:v>
                </c:pt>
                <c:pt idx="3">
                  <c:v>0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37.5</c:v>
                </c:pt>
                <c:pt idx="8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Sheet2!$N$16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Sheet2!$I$17:$I$25</c:f>
              <c:strCache>
                <c:ptCount val="9"/>
                <c:pt idx="0">
                  <c:v>Increase in Disposable Income</c:v>
                </c:pt>
                <c:pt idx="1">
                  <c:v>Attractive Car Loan Policy</c:v>
                </c:pt>
                <c:pt idx="2">
                  <c:v>Car is a status symbol / People's Aspiration to buy a car is high.</c:v>
                </c:pt>
                <c:pt idx="3">
                  <c:v>Absence of connectivity (line haul / last mile) by Public Transport</c:v>
                </c:pt>
                <c:pt idx="4">
                  <c:v>Poor Quality of Public Transport</c:v>
                </c:pt>
                <c:pt idx="5">
                  <c:v>Increasing travel distances resulting in large travel times.</c:v>
                </c:pt>
                <c:pt idx="6">
                  <c:v>Automobile friendly policies by govt.</c:v>
                </c:pt>
                <c:pt idx="7">
                  <c:v>Absence of regulations to curb car ownership &amp; use</c:v>
                </c:pt>
                <c:pt idx="8">
                  <c:v>Absence of regulations to curb parking</c:v>
                </c:pt>
              </c:strCache>
            </c:strRef>
          </c:cat>
          <c:val>
            <c:numRef>
              <c:f>Sheet2!$N$17:$N$25</c:f>
              <c:numCache>
                <c:formatCode>General</c:formatCode>
                <c:ptCount val="9"/>
                <c:pt idx="0">
                  <c:v>25</c:v>
                </c:pt>
                <c:pt idx="1">
                  <c:v>62.5</c:v>
                </c:pt>
                <c:pt idx="2">
                  <c:v>0</c:v>
                </c:pt>
                <c:pt idx="3">
                  <c:v>0</c:v>
                </c:pt>
                <c:pt idx="4">
                  <c:v>25</c:v>
                </c:pt>
                <c:pt idx="5">
                  <c:v>37.5</c:v>
                </c:pt>
                <c:pt idx="6">
                  <c:v>25</c:v>
                </c:pt>
                <c:pt idx="7">
                  <c:v>50</c:v>
                </c:pt>
                <c:pt idx="8">
                  <c:v>50</c:v>
                </c:pt>
              </c:numCache>
            </c:numRef>
          </c:val>
        </c:ser>
        <c:gapWidth val="40"/>
        <c:overlap val="100"/>
        <c:axId val="35934208"/>
        <c:axId val="35935744"/>
      </c:barChart>
      <c:catAx>
        <c:axId val="35934208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5935744"/>
        <c:crosses val="autoZero"/>
        <c:auto val="1"/>
        <c:lblAlgn val="ctr"/>
        <c:lblOffset val="100"/>
      </c:catAx>
      <c:valAx>
        <c:axId val="35935744"/>
        <c:scaling>
          <c:orientation val="minMax"/>
          <c:max val="100"/>
        </c:scaling>
        <c:axPos val="t"/>
        <c:majorGridlines/>
        <c:numFmt formatCode="General" sourceLinked="0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5934208"/>
        <c:crosses val="autoZero"/>
        <c:crossBetween val="between"/>
        <c:majorUnit val="20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7308056755109434"/>
          <c:y val="0.89701828002016859"/>
          <c:w val="0.52562288825912762"/>
          <c:h val="7.013131019630299E-2"/>
        </c:manualLayout>
      </c:layout>
      <c:txPr>
        <a:bodyPr/>
        <a:lstStyle/>
        <a:p>
          <a:pPr>
            <a:defRPr lang="en-IN" sz="16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solidFill>
        <a:srgbClr val="2DA2BF"/>
      </a:solidFill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-0.432987095363081"/>
                  <c:y val="0.6400462962962982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CatName val="1"/>
            <c:showPercent val="1"/>
          </c:dLbls>
          <c:cat>
            <c:strRef>
              <c:f>Sheet3!$C$10:$C$13</c:f>
              <c:strCache>
                <c:ptCount val="4"/>
                <c:pt idx="0">
                  <c:v>Limiting people's aspirations</c:v>
                </c:pt>
                <c:pt idx="1">
                  <c:v>Limiting growth of auto industry </c:v>
                </c:pt>
                <c:pt idx="2">
                  <c:v>Limiting mobility levels</c:v>
                </c:pt>
                <c:pt idx="3">
                  <c:v>Others (Please Specify)</c:v>
                </c:pt>
              </c:strCache>
            </c:strRef>
          </c:cat>
          <c:val>
            <c:numRef>
              <c:f>Sheet3!$D$10:$D$13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</c:pie3DChart>
    </c:plotArea>
    <c:plotVisOnly val="1"/>
  </c:chart>
  <c:spPr>
    <a:ln>
      <a:solidFill>
        <a:srgbClr val="2DA2BF"/>
      </a:solidFill>
    </a:ln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5562115010293075"/>
          <c:y val="6.9587926509186562E-2"/>
          <c:w val="0.52510451961561777"/>
          <c:h val="0.82973014600719863"/>
        </c:manualLayout>
      </c:layout>
      <c:barChart>
        <c:barDir val="bar"/>
        <c:grouping val="stacked"/>
        <c:ser>
          <c:idx val="0"/>
          <c:order val="0"/>
          <c:tx>
            <c:strRef>
              <c:f>Q4A_B!$K$17</c:f>
              <c:strCache>
                <c:ptCount val="1"/>
                <c:pt idx="0">
                  <c:v>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Q4A_B!$J$18:$J$21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Q4A_B!$K$18:$K$21</c:f>
              <c:numCache>
                <c:formatCode>General</c:formatCode>
                <c:ptCount val="4"/>
                <c:pt idx="0" formatCode="0">
                  <c:v>0</c:v>
                </c:pt>
                <c:pt idx="1">
                  <c:v>0</c:v>
                </c:pt>
                <c:pt idx="2" formatCode="0">
                  <c:v>37.5</c:v>
                </c:pt>
                <c:pt idx="3" formatCode="0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Q4A_B!$L$17</c:f>
              <c:strCache>
                <c:ptCount val="1"/>
                <c:pt idx="0">
                  <c:v>2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Q4A_B!$J$18:$J$21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Q4A_B!$L$18:$L$21</c:f>
              <c:numCache>
                <c:formatCode>General</c:formatCode>
                <c:ptCount val="4"/>
                <c:pt idx="0" formatCode="0">
                  <c:v>12.5</c:v>
                </c:pt>
                <c:pt idx="1">
                  <c:v>0</c:v>
                </c:pt>
                <c:pt idx="2" formatCode="0">
                  <c:v>37.5</c:v>
                </c:pt>
                <c:pt idx="3" formatCode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Q4A_B!$M$17</c:f>
              <c:strCache>
                <c:ptCount val="1"/>
                <c:pt idx="0">
                  <c:v>3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Q4A_B!$J$18:$J$21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Q4A_B!$M$18:$M$21</c:f>
              <c:numCache>
                <c:formatCode>General</c:formatCode>
                <c:ptCount val="4"/>
                <c:pt idx="0" formatCode="0">
                  <c:v>37.5</c:v>
                </c:pt>
                <c:pt idx="1">
                  <c:v>12.5</c:v>
                </c:pt>
                <c:pt idx="2" formatCode="0">
                  <c:v>12.5</c:v>
                </c:pt>
                <c:pt idx="3" formatCode="0">
                  <c:v>12.5</c:v>
                </c:pt>
              </c:numCache>
            </c:numRef>
          </c:val>
        </c:ser>
        <c:ser>
          <c:idx val="3"/>
          <c:order val="3"/>
          <c:tx>
            <c:strRef>
              <c:f>Q4A_B!$N$17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Q4A_B!$J$18:$J$21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Q4A_B!$N$18:$N$21</c:f>
              <c:numCache>
                <c:formatCode>General</c:formatCode>
                <c:ptCount val="4"/>
                <c:pt idx="0" formatCode="0">
                  <c:v>37.5</c:v>
                </c:pt>
                <c:pt idx="1">
                  <c:v>50</c:v>
                </c:pt>
                <c:pt idx="2" formatCode="0">
                  <c:v>12.5</c:v>
                </c:pt>
                <c:pt idx="3" formatCode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Q4A_B!$O$17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2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Q4A_B!$J$18:$J$21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Q4A_B!$O$18:$O$21</c:f>
              <c:numCache>
                <c:formatCode>General</c:formatCode>
                <c:ptCount val="4"/>
                <c:pt idx="0" formatCode="0">
                  <c:v>12.5</c:v>
                </c:pt>
                <c:pt idx="1">
                  <c:v>37.5</c:v>
                </c:pt>
                <c:pt idx="2" formatCode="0">
                  <c:v>0</c:v>
                </c:pt>
                <c:pt idx="3" formatCode="0">
                  <c:v>0</c:v>
                </c:pt>
              </c:numCache>
            </c:numRef>
          </c:val>
        </c:ser>
        <c:gapWidth val="40"/>
        <c:overlap val="100"/>
        <c:axId val="36058624"/>
        <c:axId val="36060160"/>
      </c:barChart>
      <c:catAx>
        <c:axId val="36058624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060160"/>
        <c:crosses val="autoZero"/>
        <c:auto val="1"/>
        <c:lblAlgn val="ctr"/>
        <c:lblOffset val="100"/>
      </c:catAx>
      <c:valAx>
        <c:axId val="36060160"/>
        <c:scaling>
          <c:orientation val="minMax"/>
          <c:max val="100"/>
        </c:scaling>
        <c:axPos val="t"/>
        <c:majorGridlines/>
        <c:numFmt formatCode="General" sourceLinked="0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058624"/>
        <c:crosses val="autoZero"/>
        <c:crossBetween val="between"/>
        <c:majorUnit val="20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5981688708036755"/>
          <c:y val="0.90064469486224397"/>
          <c:w val="0.46982983688585356"/>
          <c:h val="8.9224385873921563E-2"/>
        </c:manualLayout>
      </c:layout>
      <c:txPr>
        <a:bodyPr/>
        <a:lstStyle/>
        <a:p>
          <a:pPr>
            <a:defRPr lang="en-IN" sz="14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solidFill>
        <a:srgbClr val="2DA2BF"/>
      </a:solidFill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5562115010293075"/>
          <c:y val="6.958792650918659E-2"/>
          <c:w val="0.52510451961561777"/>
          <c:h val="0.82973014600719863"/>
        </c:manualLayout>
      </c:layout>
      <c:barChart>
        <c:barDir val="bar"/>
        <c:grouping val="stacked"/>
        <c:ser>
          <c:idx val="0"/>
          <c:order val="0"/>
          <c:tx>
            <c:v>1</c:v>
          </c:tx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Q4A_B!$J$63:$J$66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Q4A_B!$K$63:$K$66</c:f>
              <c:numCache>
                <c:formatCode>0</c:formatCode>
                <c:ptCount val="4"/>
                <c:pt idx="0">
                  <c:v>12.5</c:v>
                </c:pt>
                <c:pt idx="1">
                  <c:v>0</c:v>
                </c:pt>
                <c:pt idx="2">
                  <c:v>37.5</c:v>
                </c:pt>
                <c:pt idx="3">
                  <c:v>37.5</c:v>
                </c:pt>
              </c:numCache>
            </c:numRef>
          </c:val>
        </c:ser>
        <c:ser>
          <c:idx val="1"/>
          <c:order val="1"/>
          <c:tx>
            <c:v>2</c:v>
          </c:tx>
          <c:dLbls>
            <c:numFmt formatCode="#,##0" sourceLinked="0"/>
            <c:txPr>
              <a:bodyPr/>
              <a:lstStyle/>
              <a:p>
                <a:pPr>
                  <a:defRPr lang="en-IN" sz="14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Q4A_B!$J$63:$J$66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Q4A_B!$L$63:$L$66</c:f>
              <c:numCache>
                <c:formatCode>0</c:formatCode>
                <c:ptCount val="4"/>
                <c:pt idx="0">
                  <c:v>25</c:v>
                </c:pt>
                <c:pt idx="1">
                  <c:v>14.285714285714286</c:v>
                </c:pt>
                <c:pt idx="2">
                  <c:v>37.5</c:v>
                </c:pt>
                <c:pt idx="3">
                  <c:v>37.5</c:v>
                </c:pt>
              </c:numCache>
            </c:numRef>
          </c:val>
        </c:ser>
        <c:ser>
          <c:idx val="2"/>
          <c:order val="2"/>
          <c:tx>
            <c:v>3</c:v>
          </c:tx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Q4A_B!$J$63:$J$66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Q4A_B!$M$63:$M$66</c:f>
              <c:numCache>
                <c:formatCode>0</c:formatCode>
                <c:ptCount val="4"/>
                <c:pt idx="0">
                  <c:v>12.5</c:v>
                </c:pt>
                <c:pt idx="1">
                  <c:v>14.285714285714286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ser>
          <c:idx val="3"/>
          <c:order val="3"/>
          <c:tx>
            <c:v>4</c:v>
          </c:tx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Q4A_B!$J$63:$J$66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Q4A_B!$N$63:$N$66</c:f>
              <c:numCache>
                <c:formatCode>0</c:formatCode>
                <c:ptCount val="4"/>
                <c:pt idx="0">
                  <c:v>37.5</c:v>
                </c:pt>
                <c:pt idx="1">
                  <c:v>57.142857142857139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ser>
          <c:idx val="4"/>
          <c:order val="4"/>
          <c:tx>
            <c:v>5</c:v>
          </c:tx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Q4A_B!$J$63:$J$66</c:f>
              <c:strCache>
                <c:ptCount val="4"/>
                <c:pt idx="0">
                  <c:v>Vehicle Quota System (Selling of fixed no. of cars per year through bidding of car license plates according to income groups  &amp; car segments)</c:v>
                </c:pt>
                <c:pt idx="1">
                  <c:v>Resident Parking Permit Program or Garage Certificate System</c:v>
                </c:pt>
                <c:pt idx="2">
                  <c:v>Increase in taxes on car (Eg. Road tax, excise duty, decreasing subsidies on petrol used by personalized modes, etc.)</c:v>
                </c:pt>
                <c:pt idx="3">
                  <c:v>Increase in interest rates on car loans</c:v>
                </c:pt>
              </c:strCache>
            </c:strRef>
          </c:cat>
          <c:val>
            <c:numRef>
              <c:f>Q4A_B!$O$63:$O$66</c:f>
              <c:numCache>
                <c:formatCode>0</c:formatCode>
                <c:ptCount val="4"/>
                <c:pt idx="0">
                  <c:v>12.5</c:v>
                </c:pt>
                <c:pt idx="1">
                  <c:v>28.571428571428569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40"/>
        <c:overlap val="100"/>
        <c:axId val="36270464"/>
        <c:axId val="36272000"/>
      </c:barChart>
      <c:catAx>
        <c:axId val="36270464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272000"/>
        <c:crosses val="autoZero"/>
        <c:auto val="1"/>
        <c:lblAlgn val="ctr"/>
        <c:lblOffset val="100"/>
      </c:catAx>
      <c:valAx>
        <c:axId val="36272000"/>
        <c:scaling>
          <c:orientation val="minMax"/>
          <c:max val="100"/>
        </c:scaling>
        <c:axPos val="t"/>
        <c:majorGridlines/>
        <c:numFmt formatCode="General" sourceLinked="0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270464"/>
        <c:crosses val="autoZero"/>
        <c:crossBetween val="between"/>
        <c:majorUnit val="20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5837171415153821"/>
          <c:y val="0.90064469157343341"/>
          <c:w val="0.46982983688585378"/>
          <c:h val="8.9224385873921563E-2"/>
        </c:manualLayout>
      </c:layout>
      <c:txPr>
        <a:bodyPr/>
        <a:lstStyle/>
        <a:p>
          <a:pPr>
            <a:defRPr lang="en-IN" sz="16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solidFill>
        <a:srgbClr val="2DA2BF"/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5562115010293075"/>
          <c:y val="6.958792650918659E-2"/>
          <c:w val="0.52510451961561777"/>
          <c:h val="0.82973014600719863"/>
        </c:manualLayout>
      </c:layout>
      <c:barChart>
        <c:barDir val="bar"/>
        <c:grouping val="stacked"/>
        <c:ser>
          <c:idx val="0"/>
          <c:order val="0"/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'Q8'!$C$19:$C$25</c:f>
              <c:strCache>
                <c:ptCount val="7"/>
                <c:pt idx="0">
                  <c:v>Increasing no. of License holders/family</c:v>
                </c:pt>
                <c:pt idx="1">
                  <c:v>Increase in Average Trip Length</c:v>
                </c:pt>
                <c:pt idx="2">
                  <c:v>More business &amp; leisure trips</c:v>
                </c:pt>
                <c:pt idx="3">
                  <c:v>Unreliable/Uncomfortable public transit system</c:v>
                </c:pt>
                <c:pt idx="4">
                  <c:v>Travelling in car is a status symbol</c:v>
                </c:pt>
                <c:pt idx="5">
                  <c:v>More convenient (Comfortable, Safer, Saves Time)</c:v>
                </c:pt>
                <c:pt idx="6">
                  <c:v>Fairly affordable</c:v>
                </c:pt>
              </c:strCache>
            </c:strRef>
          </c:cat>
          <c:val>
            <c:numRef>
              <c:f>'Q8'!$D$19:$D$25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12.5</c:v>
                </c:pt>
                <c:pt idx="4">
                  <c:v>0</c:v>
                </c:pt>
                <c:pt idx="5">
                  <c:v>0</c:v>
                </c:pt>
                <c:pt idx="6">
                  <c:v>12.5</c:v>
                </c:pt>
              </c:numCache>
            </c:numRef>
          </c:val>
        </c:ser>
        <c:ser>
          <c:idx val="1"/>
          <c:order val="1"/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'Q8'!$C$19:$C$25</c:f>
              <c:strCache>
                <c:ptCount val="7"/>
                <c:pt idx="0">
                  <c:v>Increasing no. of License holders/family</c:v>
                </c:pt>
                <c:pt idx="1">
                  <c:v>Increase in Average Trip Length</c:v>
                </c:pt>
                <c:pt idx="2">
                  <c:v>More business &amp; leisure trips</c:v>
                </c:pt>
                <c:pt idx="3">
                  <c:v>Unreliable/Uncomfortable public transit system</c:v>
                </c:pt>
                <c:pt idx="4">
                  <c:v>Travelling in car is a status symbol</c:v>
                </c:pt>
                <c:pt idx="5">
                  <c:v>More convenient (Comfortable, Safer, Saves Time)</c:v>
                </c:pt>
                <c:pt idx="6">
                  <c:v>Fairly affordable</c:v>
                </c:pt>
              </c:strCache>
            </c:strRef>
          </c:cat>
          <c:val>
            <c:numRef>
              <c:f>'Q8'!$E$19:$E$25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12.5</c:v>
                </c:pt>
                <c:pt idx="3">
                  <c:v>12.5</c:v>
                </c:pt>
                <c:pt idx="4">
                  <c:v>0</c:v>
                </c:pt>
                <c:pt idx="5">
                  <c:v>12.5</c:v>
                </c:pt>
                <c:pt idx="6">
                  <c:v>37.5</c:v>
                </c:pt>
              </c:numCache>
            </c:numRef>
          </c:val>
        </c:ser>
        <c:ser>
          <c:idx val="2"/>
          <c:order val="2"/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'Q8'!$C$19:$C$25</c:f>
              <c:strCache>
                <c:ptCount val="7"/>
                <c:pt idx="0">
                  <c:v>Increasing no. of License holders/family</c:v>
                </c:pt>
                <c:pt idx="1">
                  <c:v>Increase in Average Trip Length</c:v>
                </c:pt>
                <c:pt idx="2">
                  <c:v>More business &amp; leisure trips</c:v>
                </c:pt>
                <c:pt idx="3">
                  <c:v>Unreliable/Uncomfortable public transit system</c:v>
                </c:pt>
                <c:pt idx="4">
                  <c:v>Travelling in car is a status symbol</c:v>
                </c:pt>
                <c:pt idx="5">
                  <c:v>More convenient (Comfortable, Safer, Saves Time)</c:v>
                </c:pt>
                <c:pt idx="6">
                  <c:v>Fairly affordable</c:v>
                </c:pt>
              </c:strCache>
            </c:strRef>
          </c:cat>
          <c:val>
            <c:numRef>
              <c:f>'Q8'!$F$19:$F$25</c:f>
              <c:numCache>
                <c:formatCode>0</c:formatCode>
                <c:ptCount val="7"/>
                <c:pt idx="0">
                  <c:v>12.5</c:v>
                </c:pt>
                <c:pt idx="1">
                  <c:v>12.5</c:v>
                </c:pt>
                <c:pt idx="2">
                  <c:v>25</c:v>
                </c:pt>
                <c:pt idx="3">
                  <c:v>12.5</c:v>
                </c:pt>
                <c:pt idx="4">
                  <c:v>25</c:v>
                </c:pt>
                <c:pt idx="5">
                  <c:v>12.5</c:v>
                </c:pt>
                <c:pt idx="6">
                  <c:v>25</c:v>
                </c:pt>
              </c:numCache>
            </c:numRef>
          </c:val>
        </c:ser>
        <c:ser>
          <c:idx val="3"/>
          <c:order val="3"/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'Q8'!$C$19:$C$25</c:f>
              <c:strCache>
                <c:ptCount val="7"/>
                <c:pt idx="0">
                  <c:v>Increasing no. of License holders/family</c:v>
                </c:pt>
                <c:pt idx="1">
                  <c:v>Increase in Average Trip Length</c:v>
                </c:pt>
                <c:pt idx="2">
                  <c:v>More business &amp; leisure trips</c:v>
                </c:pt>
                <c:pt idx="3">
                  <c:v>Unreliable/Uncomfortable public transit system</c:v>
                </c:pt>
                <c:pt idx="4">
                  <c:v>Travelling in car is a status symbol</c:v>
                </c:pt>
                <c:pt idx="5">
                  <c:v>More convenient (Comfortable, Safer, Saves Time)</c:v>
                </c:pt>
                <c:pt idx="6">
                  <c:v>Fairly affordable</c:v>
                </c:pt>
              </c:strCache>
            </c:strRef>
          </c:cat>
          <c:val>
            <c:numRef>
              <c:f>'Q8'!$G$19:$G$25</c:f>
              <c:numCache>
                <c:formatCode>0</c:formatCode>
                <c:ptCount val="7"/>
                <c:pt idx="0">
                  <c:v>37.5</c:v>
                </c:pt>
                <c:pt idx="1">
                  <c:v>50</c:v>
                </c:pt>
                <c:pt idx="2">
                  <c:v>37.5</c:v>
                </c:pt>
                <c:pt idx="3">
                  <c:v>25</c:v>
                </c:pt>
                <c:pt idx="4">
                  <c:v>50</c:v>
                </c:pt>
                <c:pt idx="5">
                  <c:v>37.5</c:v>
                </c:pt>
                <c:pt idx="6">
                  <c:v>12.5</c:v>
                </c:pt>
              </c:numCache>
            </c:numRef>
          </c:val>
        </c:ser>
        <c:ser>
          <c:idx val="4"/>
          <c:order val="4"/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 sz="1600" b="1">
                    <a:latin typeface="Arial Narrow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'Q8'!$C$19:$C$25</c:f>
              <c:strCache>
                <c:ptCount val="7"/>
                <c:pt idx="0">
                  <c:v>Increasing no. of License holders/family</c:v>
                </c:pt>
                <c:pt idx="1">
                  <c:v>Increase in Average Trip Length</c:v>
                </c:pt>
                <c:pt idx="2">
                  <c:v>More business &amp; leisure trips</c:v>
                </c:pt>
                <c:pt idx="3">
                  <c:v>Unreliable/Uncomfortable public transit system</c:v>
                </c:pt>
                <c:pt idx="4">
                  <c:v>Travelling in car is a status symbol</c:v>
                </c:pt>
                <c:pt idx="5">
                  <c:v>More convenient (Comfortable, Safer, Saves Time)</c:v>
                </c:pt>
                <c:pt idx="6">
                  <c:v>Fairly affordable</c:v>
                </c:pt>
              </c:strCache>
            </c:strRef>
          </c:cat>
          <c:val>
            <c:numRef>
              <c:f>'Q8'!$H$19:$H$25</c:f>
              <c:numCache>
                <c:formatCode>0</c:formatCode>
                <c:ptCount val="7"/>
                <c:pt idx="0">
                  <c:v>50</c:v>
                </c:pt>
                <c:pt idx="1">
                  <c:v>37.5</c:v>
                </c:pt>
                <c:pt idx="2">
                  <c:v>25</c:v>
                </c:pt>
                <c:pt idx="3">
                  <c:v>37.5</c:v>
                </c:pt>
                <c:pt idx="4">
                  <c:v>25</c:v>
                </c:pt>
                <c:pt idx="5">
                  <c:v>37.5</c:v>
                </c:pt>
                <c:pt idx="6">
                  <c:v>12.5</c:v>
                </c:pt>
              </c:numCache>
            </c:numRef>
          </c:val>
        </c:ser>
        <c:gapWidth val="40"/>
        <c:overlap val="100"/>
        <c:axId val="36405632"/>
        <c:axId val="36407168"/>
      </c:barChart>
      <c:catAx>
        <c:axId val="36405632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IN" sz="1600" b="0">
                <a:latin typeface="Arial Narrow" pitchFamily="34" charset="0"/>
              </a:defRPr>
            </a:pPr>
            <a:endParaRPr lang="en-US"/>
          </a:p>
        </c:txPr>
        <c:crossAx val="36407168"/>
        <c:crosses val="autoZero"/>
        <c:auto val="1"/>
        <c:lblAlgn val="ctr"/>
        <c:lblOffset val="100"/>
      </c:catAx>
      <c:valAx>
        <c:axId val="36407168"/>
        <c:scaling>
          <c:orientation val="minMax"/>
          <c:max val="100"/>
        </c:scaling>
        <c:axPos val="t"/>
        <c:majorGridlines/>
        <c:numFmt formatCode="General" sourceLinked="0"/>
        <c:tickLblPos val="nextTo"/>
        <c:txPr>
          <a:bodyPr/>
          <a:lstStyle/>
          <a:p>
            <a:pPr>
              <a:defRPr lang="en-IN" sz="1200" b="0">
                <a:latin typeface="Arial Narrow" pitchFamily="34" charset="0"/>
              </a:defRPr>
            </a:pPr>
            <a:endParaRPr lang="en-US"/>
          </a:p>
        </c:txPr>
        <c:crossAx val="36405632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5981688708036778"/>
          <c:y val="0.90064469486224397"/>
          <c:w val="0.46982983688585378"/>
          <c:h val="8.9224385873921563E-2"/>
        </c:manualLayout>
      </c:layout>
      <c:txPr>
        <a:bodyPr/>
        <a:lstStyle/>
        <a:p>
          <a:pPr>
            <a:defRPr lang="en-IN" sz="12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solidFill>
        <a:srgbClr val="2DA2BF"/>
      </a:solidFill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5562115010293075"/>
          <c:y val="6.9587926509186618E-2"/>
          <c:w val="0.52510451961561777"/>
          <c:h val="0.82973014600719863"/>
        </c:manualLayout>
      </c:layout>
      <c:barChart>
        <c:barDir val="bar"/>
        <c:grouping val="stacked"/>
        <c:ser>
          <c:idx val="0"/>
          <c:order val="0"/>
          <c:dLbls>
            <c:numFmt formatCode="#,##0" sourceLinked="0"/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Q9RElevance!$C$19:$C$24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Q9RElevance!$D$19:$D$24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37.5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dLbls>
            <c:numFmt formatCode="#,##0" sourceLinked="0"/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Q9RElevance!$C$19:$C$24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Q9RElevance!$E$19:$E$24</c:f>
              <c:numCache>
                <c:formatCode>0</c:formatCode>
                <c:ptCount val="6"/>
                <c:pt idx="0">
                  <c:v>0</c:v>
                </c:pt>
                <c:pt idx="1">
                  <c:v>12.5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  <c:pt idx="5">
                  <c:v>12.5</c:v>
                </c:pt>
              </c:numCache>
            </c:numRef>
          </c:val>
        </c:ser>
        <c:ser>
          <c:idx val="2"/>
          <c:order val="2"/>
          <c:dLbls>
            <c:numFmt formatCode="#,##0" sourceLinked="0"/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Q9RElevance!$C$19:$C$24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Q9RElevance!$F$19:$F$24</c:f>
              <c:numCache>
                <c:formatCode>0</c:formatCode>
                <c:ptCount val="6"/>
                <c:pt idx="0">
                  <c:v>12.5</c:v>
                </c:pt>
                <c:pt idx="1">
                  <c:v>25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</c:numCache>
            </c:numRef>
          </c:val>
        </c:ser>
        <c:ser>
          <c:idx val="3"/>
          <c:order val="3"/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Q9RElevance!$C$19:$C$24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Q9RElevance!$G$19:$G$24</c:f>
              <c:numCache>
                <c:formatCode>0</c:formatCode>
                <c:ptCount val="6"/>
                <c:pt idx="0">
                  <c:v>50</c:v>
                </c:pt>
                <c:pt idx="1">
                  <c:v>25</c:v>
                </c:pt>
                <c:pt idx="2">
                  <c:v>37.5</c:v>
                </c:pt>
                <c:pt idx="3">
                  <c:v>0</c:v>
                </c:pt>
                <c:pt idx="4">
                  <c:v>37.5</c:v>
                </c:pt>
                <c:pt idx="5">
                  <c:v>37.5</c:v>
                </c:pt>
              </c:numCache>
            </c:numRef>
          </c:val>
        </c:ser>
        <c:ser>
          <c:idx val="4"/>
          <c:order val="4"/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Q9RElevance!$C$19:$C$24</c:f>
              <c:strCache>
                <c:ptCount val="6"/>
                <c:pt idx="0">
                  <c:v>Congestion Pricing</c:v>
                </c:pt>
                <c:pt idx="1">
                  <c:v>Parking Space ceiling in commercial areas</c:v>
                </c:pt>
                <c:pt idx="2">
                  <c:v>Encouraging Car Pool, Car Sharing, Travel Plans</c:v>
                </c:pt>
                <c:pt idx="3">
                  <c:v>Introduction of Even &amp; Odd no. car system or Car free days system</c:v>
                </c:pt>
                <c:pt idx="4">
                  <c:v>Enhancement of Public Transit Coverage &amp; Supply</c:v>
                </c:pt>
                <c:pt idx="5">
                  <c:v>Park &amp; Ride Facilities complemented with Public Transport</c:v>
                </c:pt>
              </c:strCache>
            </c:strRef>
          </c:cat>
          <c:val>
            <c:numRef>
              <c:f>Q9RElevance!$H$19:$H$24</c:f>
              <c:numCache>
                <c:formatCode>0</c:formatCode>
                <c:ptCount val="6"/>
                <c:pt idx="0">
                  <c:v>37.5</c:v>
                </c:pt>
                <c:pt idx="1">
                  <c:v>37.5</c:v>
                </c:pt>
                <c:pt idx="2">
                  <c:v>50</c:v>
                </c:pt>
                <c:pt idx="3">
                  <c:v>0</c:v>
                </c:pt>
                <c:pt idx="4">
                  <c:v>50</c:v>
                </c:pt>
                <c:pt idx="5">
                  <c:v>37.5</c:v>
                </c:pt>
              </c:numCache>
            </c:numRef>
          </c:val>
        </c:ser>
        <c:gapWidth val="40"/>
        <c:overlap val="100"/>
        <c:axId val="36445184"/>
        <c:axId val="36492032"/>
      </c:barChart>
      <c:catAx>
        <c:axId val="36445184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IN" sz="1800"/>
            </a:pPr>
            <a:endParaRPr lang="en-US"/>
          </a:p>
        </c:txPr>
        <c:crossAx val="36492032"/>
        <c:crosses val="autoZero"/>
        <c:auto val="1"/>
        <c:lblAlgn val="ctr"/>
        <c:lblOffset val="100"/>
      </c:catAx>
      <c:valAx>
        <c:axId val="36492032"/>
        <c:scaling>
          <c:orientation val="minMax"/>
          <c:max val="100"/>
        </c:scaling>
        <c:axPos val="t"/>
        <c:majorGridlines/>
        <c:numFmt formatCode="General" sourceLinked="0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445184"/>
        <c:crosses val="autoZero"/>
        <c:crossBetween val="between"/>
        <c:majorUnit val="20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459816887080368"/>
          <c:y val="0.90064469486224397"/>
          <c:w val="0.469829836885854"/>
          <c:h val="8.9224385873921563E-2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spPr>
    <a:ln>
      <a:solidFill>
        <a:srgbClr val="2DA2BF"/>
      </a:solidFill>
    </a:ln>
  </c:spPr>
  <c:txPr>
    <a:bodyPr/>
    <a:lstStyle/>
    <a:p>
      <a:pPr>
        <a:defRPr sz="1600"/>
      </a:pPr>
      <a:endParaRPr lang="en-US"/>
    </a:p>
  </c:txPr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0.00786</cdr:x>
      <cdr:y>0</cdr:y>
    </cdr:from>
    <cdr:to>
      <cdr:x>0.08055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15" y="0"/>
          <a:ext cx="398815" cy="3857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IN" sz="1600" b="1"/>
            <a:t>Pollution Load in Tonnes Per Day 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0.00444</cdr:x>
      <cdr:y>0.00632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0.21053</cdr:x>
      <cdr:y>0.89661</cdr:y>
    </cdr:from>
    <cdr:to>
      <cdr:x>0.91366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 rot="5400000">
          <a:off x="4010087" y="2441659"/>
          <a:ext cx="558708" cy="536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IN" sz="1600" b="1"/>
            <a:t>Pollutant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0.16163</cdr:x>
      <cdr:y>0.84464</cdr:y>
    </cdr:from>
    <cdr:to>
      <cdr:x>0.77342</cdr:x>
      <cdr:y>0.93626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2748581" y="1947244"/>
          <a:ext cx="398840" cy="3857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IN" sz="1800" b="1" dirty="0" smtClean="0"/>
            <a:t>Vehicle Type</a:t>
          </a:r>
          <a:endParaRPr lang="en-IN" sz="1800" b="1" dirty="0"/>
        </a:p>
      </cdr:txBody>
    </cdr:sp>
  </cdr:relSizeAnchor>
  <cdr:relSizeAnchor xmlns:cdr="http://schemas.openxmlformats.org/drawingml/2006/chartDrawing">
    <cdr:from>
      <cdr:x>0</cdr:x>
      <cdr:y>0.08389</cdr:y>
    </cdr:from>
    <cdr:to>
      <cdr:x>0.06326</cdr:x>
      <cdr:y>0.70752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166886" y="395635"/>
          <a:ext cx="495073" cy="294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IN" sz="1600" b="1" dirty="0" smtClean="0">
              <a:latin typeface="Calibri"/>
              <a:ea typeface="+mn-ea"/>
              <a:cs typeface="+mn-cs"/>
            </a:rPr>
            <a:t>VKT ( in Lakhs)</a:t>
          </a:r>
          <a:endParaRPr lang="en-IN" sz="1600" dirty="0"/>
        </a:p>
      </cdr:txBody>
    </cdr:sp>
  </cdr:relSizeAnchor>
  <cdr:relSizeAnchor xmlns:cdr="http://schemas.openxmlformats.org/drawingml/2006/chartDrawing">
    <cdr:from>
      <cdr:x>0.23631</cdr:x>
      <cdr:y>0.7099</cdr:y>
    </cdr:from>
    <cdr:to>
      <cdr:x>0.35592</cdr:x>
      <cdr:y>0.78624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849338" y="3347963"/>
          <a:ext cx="93610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TW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0.47554</cdr:x>
      <cdr:y>0.7557</cdr:y>
    </cdr:from>
    <cdr:to>
      <cdr:x>0.59515</cdr:x>
      <cdr:y>0.83205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721546" y="3563987"/>
          <a:ext cx="93610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5000" cap="flat" cmpd="thickThin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Lucida Sans Unicode"/>
            </a:defRPr>
          </a:lvl1pPr>
          <a:lvl2pPr marL="457200" indent="0">
            <a:defRPr sz="1100">
              <a:solidFill>
                <a:sysClr val="window" lastClr="FFFFFF"/>
              </a:solidFill>
              <a:latin typeface="Lucida Sans Unicode"/>
            </a:defRPr>
          </a:lvl2pPr>
          <a:lvl3pPr marL="914400" indent="0">
            <a:defRPr sz="1100">
              <a:solidFill>
                <a:sysClr val="window" lastClr="FFFFFF"/>
              </a:solidFill>
              <a:latin typeface="Lucida Sans Unicode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Lucida Sans Unicode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Lucida Sans Unicode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Lucida Sans Unicode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Lucida Sans Unicode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Lucida Sans Unicode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ysClr val="windowText" lastClr="000000"/>
              </a:solidFill>
            </a:rPr>
            <a:t>Goods</a:t>
          </a:r>
          <a:endParaRPr lang="en-US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0.0163</cdr:x>
      <cdr:y>0.93846</cdr:y>
    </cdr:from>
    <cdr:to>
      <cdr:x>1</cdr:x>
      <cdr:y>1</cdr:y>
    </cdr:to>
    <cdr:sp macro="" textlink="">
      <cdr:nvSpPr>
        <cdr:cNvPr id="3" name="Content Placeholder 4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41387" y="4392488"/>
          <a:ext cx="85324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pPr algn="r"/>
          <a:r>
            <a:rPr lang="en-US" sz="1600" b="1" dirty="0" smtClean="0">
              <a:latin typeface="Arial Narrow" pitchFamily="34" charset="0"/>
            </a:rPr>
            <a:t>(Rating - 1 being least important &amp; 5 being most important)</a:t>
          </a:r>
          <a:endParaRPr lang="en-IN" sz="1600" b="1" dirty="0"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2001D-3CF8-4B2C-9DDE-6664A13AC52F}" type="datetimeFigureOut">
              <a:rPr lang="en-IN" smtClean="0"/>
              <a:pPr/>
              <a:t>05-02-2014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DFACC-9EFA-4660-B126-C1E058FAEF5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DFACC-9EFA-4660-B126-C1E058FAEF54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81200" y="1981200"/>
            <a:ext cx="6705600" cy="1894362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495800"/>
            <a:ext cx="6172200" cy="1371600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F55F-3F54-4E39-AC72-E0D3428D2C31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FE49-2F3D-41F8-B8D9-E88FC4188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rri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3813"/>
            <a:ext cx="11620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 anchor="ctr"/>
          <a:lstStyle>
            <a:lvl1pPr>
              <a:defRPr b="1">
                <a:solidFill>
                  <a:srgbClr val="C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4752"/>
          </a:xfrm>
        </p:spPr>
        <p:txBody>
          <a:bodyPr/>
          <a:lstStyle>
            <a:lvl1pPr>
              <a:buClrTx/>
              <a:buSzPct val="90000"/>
              <a:buFont typeface="Wingdings" pitchFamily="2" charset="2"/>
              <a:buChar char="v"/>
              <a:defRPr i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0033CC"/>
              </a:buClr>
              <a:buSzPct val="90000"/>
              <a:buFont typeface="Wingdings" pitchFamily="2" charset="2"/>
              <a:buChar char="Ø"/>
              <a:defRPr i="1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6600"/>
              </a:buClr>
              <a:buSzPct val="90000"/>
              <a:buFont typeface="Wingdings" pitchFamily="2" charset="2"/>
              <a:buChar char="q"/>
              <a:defRPr i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3pPr>
            <a:lvl4pPr>
              <a:defRPr i="1">
                <a:latin typeface="Arial" pitchFamily="34" charset="0"/>
                <a:cs typeface="Arial" pitchFamily="34" charset="0"/>
              </a:defRPr>
            </a:lvl4pPr>
            <a:lvl5pPr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4948E5-F36A-4762-9C63-876FA2DA0A8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E414-0DBE-4D1A-BC94-487564BB95C0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2/5/2014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E0C5-4D4C-4DCC-99E3-4572AC9D6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56DE-5836-49CD-9464-66004503F0A3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44E7-C882-452F-BD7D-A6A08808E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FFB3-7B99-4BA3-A552-4ACA276F795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42D0-341E-4C9D-A7A5-E77C56C08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C99DD1-A18C-4A5C-9271-DA2E6704018F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DB6E8B-EC6D-4DDC-9ABC-F2C65DB4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8D7D-7630-44B0-BC5D-4DB24993CAE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DB51-9586-4252-89CB-29854AA16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45912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crri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6555141"/>
            <a:ext cx="793533" cy="330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4BAB7B-2571-4043-9DE1-51DFE0FAB0F1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1AAE2B-13E9-452C-9EF7-D236B80D4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BB8D94-85CD-4A25-B180-D3A08B630E6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30E576-7245-4B5B-BF1E-144BA798A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2FA1-D4A3-4CC9-87CC-D7E7A9A18F0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219A-E55C-4B39-9A04-88D1BB847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A88B-EF08-4B2A-984A-3322C330DCE9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7261-7594-4CA7-B4B1-097A29566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43C4-32E0-40C6-B721-069E465B81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AAEB-773F-4E8B-B8E5-09B615A63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DA90-9208-4871-9BDB-810062F2D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CBBF-F653-4B16-8D60-635B138C3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C656-1CF6-4BCC-8FC9-29E51F974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A344-E9F6-4907-9124-B8A3F25609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96184-2722-4E1F-804C-E6689B73F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C51F-572E-42BA-85BE-4FEE8609A8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B27D-3BCC-49D2-95B7-5F860DB89C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C5B5-F26B-4ACF-8411-9CE0881273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BC89-D618-4C0A-A2F6-539A53EBE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B83A-C2B0-46A7-9D6F-743511887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815CD-AEC5-4738-B784-AE8D116815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2/5/2014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10" descr="crri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36512" y="6555141"/>
            <a:ext cx="793533" cy="3302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3F385-B30C-4ECE-BBD4-7CFDA24A25FB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2/5/2014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 rot="5400000">
            <a:off x="4556919" y="-3291681"/>
            <a:ext cx="0" cy="8412162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94725" y="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C7CA0-1064-40B4-9E7E-3F7B0DF54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539C5-DA36-4259-9FE9-D43191A2F3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jpeg"/><Relationship Id="rId5" Type="http://schemas.openxmlformats.org/officeDocument/2006/relationships/image" Target="../media/image22.w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in/url?sa=i&amp;rct=j&amp;q=&amp;esrc=s&amp;frm=1&amp;source=images&amp;cd=&amp;cad=rja&amp;docid=yP8jZHXfHqiB7M&amp;tbnid=61y3cIlECQndYM:&amp;ved=0CAUQjRw&amp;url=http://roadpricing.blogspot.com/2011/04/delhi-congestion-charge.html&amp;ei=c7_xUrSgCsKM0AXbloHYBQ&amp;bvm=bv.60799247,d.d2k&amp;psig=AFQjCNGOg_ED7L8QmvxhpwHzPqaknAIiog&amp;ust=1391661057305542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54172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Gill Sans MT" pitchFamily="34" charset="0"/>
              </a:rPr>
              <a:t>Congestion Management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260648"/>
            <a:ext cx="8643966" cy="309634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</a:pPr>
            <a:endParaRPr kumimoji="0" lang="en-IN" sz="2000" b="0" i="1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573016"/>
            <a:ext cx="9144000" cy="1584176"/>
          </a:xfrm>
          <a:prstGeom prst="rect">
            <a:avLst/>
          </a:prstGeom>
        </p:spPr>
        <p:txBody>
          <a:bodyPr vert="horz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Dr.Kayitha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  Ravinder &amp; Dr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Errampalli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 Madhu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Principal Scientist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CSIR-Central Road Research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New Delhi-25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ill Sans MT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3568" y="6495008"/>
            <a:ext cx="7772400" cy="362992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February  2014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-114493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2000" dirty="0" smtClean="0">
              <a:solidFill>
                <a:srgbClr val="000000"/>
              </a:solidFill>
              <a:latin typeface="Cambria"/>
            </a:endParaRPr>
          </a:p>
          <a:p>
            <a:pPr algn="ctr"/>
            <a:r>
              <a:rPr lang="en-IN" sz="200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IN" sz="4400" dirty="0" smtClean="0">
                <a:solidFill>
                  <a:srgbClr val="00FF00"/>
                </a:solidFill>
                <a:latin typeface="Cambria"/>
              </a:rPr>
              <a:t>India-California Air-Pollution Mitigation Program (ICAMP) </a:t>
            </a:r>
          </a:p>
          <a:p>
            <a:pPr algn="ctr"/>
            <a:r>
              <a:rPr lang="en-IN" i="1" dirty="0" smtClean="0">
                <a:solidFill>
                  <a:srgbClr val="000000"/>
                </a:solidFill>
                <a:latin typeface="Cambria"/>
              </a:rPr>
              <a:t>Initiative for Air Mitigating Pollution from the Transportation Sector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Car Ownership in Mega Cities in India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4869160"/>
            <a:ext cx="9144000" cy="1634490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 smtClean="0"/>
              <a:t>Car modal share is between 30-40% of the total traffic in mega-cities, the vehicle share of car is only 8-14% </a:t>
            </a:r>
          </a:p>
          <a:p>
            <a:r>
              <a:rPr lang="en-IN" dirty="0" smtClean="0"/>
              <a:t>% of cars is increasing, the peak hour journey speed is decreasing</a:t>
            </a:r>
          </a:p>
          <a:p>
            <a:r>
              <a:rPr lang="en-IN" dirty="0" smtClean="0"/>
              <a:t>Comparing it with public transport, it constitutes about 10-20% of the</a:t>
            </a:r>
          </a:p>
          <a:p>
            <a:r>
              <a:rPr lang="en-IN" dirty="0" smtClean="0"/>
              <a:t>total traffic &amp; its modal share is 30-55%.</a:t>
            </a:r>
            <a:endParaRPr lang="en-US" sz="1800" i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8269" t="50084" r="10226" b="10226"/>
          <a:stretch>
            <a:fillRect/>
          </a:stretch>
        </p:blipFill>
        <p:spPr bwMode="auto">
          <a:xfrm>
            <a:off x="0" y="1052736"/>
            <a:ext cx="9144000" cy="27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3848" y="908720"/>
            <a:ext cx="21602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2001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8309" t="68334" r="45663" b="17786"/>
          <a:stretch>
            <a:fillRect/>
          </a:stretch>
        </p:blipFill>
        <p:spPr bwMode="auto">
          <a:xfrm>
            <a:off x="2051720" y="3861048"/>
            <a:ext cx="418659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435280" cy="6340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Delhi Traffic Conditions</a:t>
            </a:r>
            <a:endParaRPr lang="en-I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19088"/>
            <a:ext cx="9144000" cy="3584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-68263"/>
            <a:ext cx="9239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Summary of Traffic Volume Counts at Selected Mid-block Locations</a:t>
            </a:r>
            <a:endParaRPr lang="en-IN" sz="2200" b="1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-66675" y="4487863"/>
            <a:ext cx="9239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Summary of Traffic Volume Counts at Selected Intersections</a:t>
            </a:r>
            <a:endParaRPr lang="en-IN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6325"/>
            <a:ext cx="9163050" cy="12477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827584" y="3429000"/>
            <a:ext cx="7300912" cy="1021556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000000"/>
                </a:solidFill>
              </a:rPr>
              <a:t>Maximum Traffic Flow at </a:t>
            </a:r>
            <a:r>
              <a:rPr lang="en-IN" b="1" i="1" dirty="0">
                <a:solidFill>
                  <a:srgbClr val="FF0000"/>
                </a:solidFill>
              </a:rPr>
              <a:t>ITO Bridge </a:t>
            </a:r>
            <a:r>
              <a:rPr lang="en-IN" i="1" dirty="0">
                <a:solidFill>
                  <a:srgbClr val="000000"/>
                </a:solidFill>
              </a:rPr>
              <a:t>(Mid-block) </a:t>
            </a:r>
            <a:r>
              <a:rPr lang="en-IN" b="1" i="1" dirty="0">
                <a:solidFill>
                  <a:srgbClr val="FF0000"/>
                </a:solidFill>
              </a:rPr>
              <a:t>2.3 </a:t>
            </a:r>
            <a:r>
              <a:rPr lang="en-IN" b="1" i="1" dirty="0" err="1">
                <a:solidFill>
                  <a:srgbClr val="FF0000"/>
                </a:solidFill>
              </a:rPr>
              <a:t>Lakh</a:t>
            </a:r>
            <a:r>
              <a:rPr lang="en-IN" b="1" i="1" dirty="0">
                <a:solidFill>
                  <a:srgbClr val="FF0000"/>
                </a:solidFill>
              </a:rPr>
              <a:t> </a:t>
            </a:r>
            <a:r>
              <a:rPr lang="en-IN" b="1" i="1" dirty="0" err="1">
                <a:solidFill>
                  <a:srgbClr val="FF0000"/>
                </a:solidFill>
              </a:rPr>
              <a:t>veh</a:t>
            </a:r>
            <a:r>
              <a:rPr lang="en-IN" b="1" i="1" dirty="0">
                <a:solidFill>
                  <a:srgbClr val="FF0000"/>
                </a:solidFill>
              </a:rPr>
              <a:t>/day </a:t>
            </a:r>
            <a:r>
              <a:rPr lang="en-IN" i="1" dirty="0">
                <a:solidFill>
                  <a:srgbClr val="000000"/>
                </a:solidFill>
              </a:rPr>
              <a:t>and </a:t>
            </a:r>
            <a:r>
              <a:rPr lang="en-IN" b="1" i="1" dirty="0">
                <a:solidFill>
                  <a:srgbClr val="FF0000"/>
                </a:solidFill>
              </a:rPr>
              <a:t>NH-8 Toll Plaza </a:t>
            </a:r>
            <a:r>
              <a:rPr lang="en-IN" i="1" dirty="0">
                <a:solidFill>
                  <a:srgbClr val="000000"/>
                </a:solidFill>
              </a:rPr>
              <a:t>(Outer Cordon) with </a:t>
            </a:r>
            <a:r>
              <a:rPr lang="en-IN" b="1" i="1" dirty="0">
                <a:solidFill>
                  <a:srgbClr val="FF0000"/>
                </a:solidFill>
              </a:rPr>
              <a:t>2.27 </a:t>
            </a:r>
            <a:r>
              <a:rPr lang="en-IN" b="1" i="1" dirty="0" err="1">
                <a:solidFill>
                  <a:srgbClr val="FF0000"/>
                </a:solidFill>
              </a:rPr>
              <a:t>Lakh</a:t>
            </a:r>
            <a:r>
              <a:rPr lang="en-IN" b="1" i="1" dirty="0">
                <a:solidFill>
                  <a:srgbClr val="FF0000"/>
                </a:solidFill>
              </a:rPr>
              <a:t> </a:t>
            </a:r>
            <a:r>
              <a:rPr lang="en-IN" b="1" i="1" dirty="0" err="1" smtClean="0">
                <a:solidFill>
                  <a:srgbClr val="FF0000"/>
                </a:solidFill>
              </a:rPr>
              <a:t>veh</a:t>
            </a:r>
            <a:r>
              <a:rPr lang="en-IN" b="1" i="1" dirty="0" smtClean="0">
                <a:solidFill>
                  <a:srgbClr val="FF0000"/>
                </a:solidFill>
              </a:rPr>
              <a:t>/day </a:t>
            </a:r>
            <a:r>
              <a:rPr lang="en-IN" b="1" i="1" dirty="0" smtClean="0">
                <a:solidFill>
                  <a:srgbClr val="0000CC"/>
                </a:solidFill>
              </a:rPr>
              <a:t>(3.27 </a:t>
            </a:r>
            <a:r>
              <a:rPr lang="en-IN" b="1" i="1" dirty="0" err="1" smtClean="0">
                <a:solidFill>
                  <a:srgbClr val="0000CC"/>
                </a:solidFill>
              </a:rPr>
              <a:t>Lakh</a:t>
            </a:r>
            <a:r>
              <a:rPr lang="en-IN" b="1" i="1" dirty="0" smtClean="0">
                <a:solidFill>
                  <a:srgbClr val="0000CC"/>
                </a:solidFill>
              </a:rPr>
              <a:t>/day in July 2013 with peak hour 25,000 vehicles/hr)</a:t>
            </a:r>
            <a:endParaRPr lang="en-IN" b="1" i="1" dirty="0">
              <a:solidFill>
                <a:srgbClr val="0000C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4700" y="5984875"/>
            <a:ext cx="7543800" cy="714375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000000"/>
                </a:solidFill>
              </a:rPr>
              <a:t>Maximum Traffic Flow at </a:t>
            </a:r>
            <a:r>
              <a:rPr lang="en-IN" b="1" i="1" dirty="0">
                <a:solidFill>
                  <a:srgbClr val="FF0000"/>
                </a:solidFill>
              </a:rPr>
              <a:t>Ashram </a:t>
            </a:r>
            <a:r>
              <a:rPr lang="en-IN" b="1" i="1" dirty="0" err="1">
                <a:solidFill>
                  <a:srgbClr val="FF0000"/>
                </a:solidFill>
              </a:rPr>
              <a:t>Chowk</a:t>
            </a:r>
            <a:r>
              <a:rPr lang="en-IN" b="1" i="1" dirty="0">
                <a:solidFill>
                  <a:srgbClr val="FF0000"/>
                </a:solidFill>
              </a:rPr>
              <a:t> </a:t>
            </a:r>
            <a:r>
              <a:rPr lang="en-IN" i="1" dirty="0" smtClean="0">
                <a:solidFill>
                  <a:srgbClr val="000000"/>
                </a:solidFill>
              </a:rPr>
              <a:t>with </a:t>
            </a:r>
            <a:r>
              <a:rPr lang="en-IN" b="1" i="1" dirty="0">
                <a:solidFill>
                  <a:srgbClr val="FF0000"/>
                </a:solidFill>
              </a:rPr>
              <a:t>3.65 </a:t>
            </a:r>
            <a:r>
              <a:rPr lang="en-IN" b="1" i="1" dirty="0" err="1">
                <a:solidFill>
                  <a:srgbClr val="FF0000"/>
                </a:solidFill>
              </a:rPr>
              <a:t>Lakh</a:t>
            </a:r>
            <a:r>
              <a:rPr lang="en-IN" b="1" i="1" dirty="0">
                <a:solidFill>
                  <a:srgbClr val="FF0000"/>
                </a:solidFill>
              </a:rPr>
              <a:t> </a:t>
            </a:r>
            <a:r>
              <a:rPr lang="en-IN" b="1" i="1" dirty="0" err="1">
                <a:solidFill>
                  <a:srgbClr val="FF0000"/>
                </a:solidFill>
              </a:rPr>
              <a:t>veh</a:t>
            </a:r>
            <a:r>
              <a:rPr lang="en-IN" b="1" i="1" dirty="0">
                <a:solidFill>
                  <a:srgbClr val="FF0000"/>
                </a:solidFill>
              </a:rPr>
              <a:t>/day </a:t>
            </a:r>
            <a:r>
              <a:rPr lang="en-IN" i="1" dirty="0" smtClean="0">
                <a:solidFill>
                  <a:srgbClr val="000000"/>
                </a:solidFill>
              </a:rPr>
              <a:t>(</a:t>
            </a:r>
            <a:r>
              <a:rPr lang="en-IN" b="1" i="1" dirty="0" smtClean="0">
                <a:solidFill>
                  <a:srgbClr val="FF0000"/>
                </a:solidFill>
              </a:rPr>
              <a:t>4.25 </a:t>
            </a:r>
            <a:r>
              <a:rPr lang="en-IN" b="1" i="1" dirty="0" err="1">
                <a:solidFill>
                  <a:srgbClr val="FF0000"/>
                </a:solidFill>
              </a:rPr>
              <a:t>Lakh</a:t>
            </a:r>
            <a:r>
              <a:rPr lang="en-IN" b="1" i="1" dirty="0">
                <a:solidFill>
                  <a:srgbClr val="FF0000"/>
                </a:solidFill>
              </a:rPr>
              <a:t> </a:t>
            </a:r>
            <a:r>
              <a:rPr lang="en-IN" b="1" i="1" dirty="0" err="1" smtClean="0">
                <a:solidFill>
                  <a:srgbClr val="FF0000"/>
                </a:solidFill>
              </a:rPr>
              <a:t>veh</a:t>
            </a:r>
            <a:r>
              <a:rPr lang="en-IN" b="1" i="1" dirty="0" smtClean="0">
                <a:solidFill>
                  <a:srgbClr val="FF0000"/>
                </a:solidFill>
              </a:rPr>
              <a:t>/day in 2013</a:t>
            </a:r>
            <a:r>
              <a:rPr lang="en-IN" i="1" dirty="0" smtClean="0">
                <a:solidFill>
                  <a:srgbClr val="000000"/>
                </a:solidFill>
              </a:rPr>
              <a:t>)</a:t>
            </a:r>
            <a:endParaRPr lang="en-IN" b="1" i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crr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6555141"/>
            <a:ext cx="793533" cy="33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0"/>
            <a:ext cx="923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Typical Hourly Variation and Traffic Composition</a:t>
            </a:r>
            <a:endParaRPr lang="en-IN" sz="2800" b="1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690563"/>
            <a:ext cx="88868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336550" y="3103563"/>
            <a:ext cx="8434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Lala Lajpath Rai Marg</a:t>
            </a:r>
            <a:endParaRPr lang="en-IN" sz="2400">
              <a:solidFill>
                <a:srgbClr val="00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397625" y="2727325"/>
            <a:ext cx="2373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Total Vehicles : 1,92,395/day</a:t>
            </a:r>
            <a:endParaRPr lang="en-IN" sz="1400" b="1" smtClean="0">
              <a:solidFill>
                <a:srgbClr val="3333CC"/>
              </a:solidFill>
              <a:cs typeface="Arial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3671888"/>
            <a:ext cx="888682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519113" y="6251575"/>
            <a:ext cx="8434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At Ashram Intersection</a:t>
            </a:r>
            <a:endParaRPr lang="en-IN" sz="2400">
              <a:solidFill>
                <a:srgbClr val="00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5995988" y="5656263"/>
            <a:ext cx="3074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CC"/>
                </a:solidFill>
                <a:cs typeface="Arial" charset="0"/>
              </a:rPr>
              <a:t>Total Vehicles : </a:t>
            </a:r>
            <a:r>
              <a:rPr lang="en-IN" sz="1400" b="1" smtClean="0">
                <a:solidFill>
                  <a:srgbClr val="0000CC"/>
                </a:solidFill>
                <a:cs typeface="Arial" charset="0"/>
              </a:rPr>
              <a:t>3,64,871 vehicles/day (1,35,173 v/d flyover traffic)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-42863"/>
            <a:ext cx="9239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Comparison of Traffic Composition on Delhi Road Network (2009)</a:t>
            </a:r>
            <a:endParaRPr lang="en-US" sz="220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12160" y="548680"/>
            <a:ext cx="3096344" cy="5328592"/>
            <a:chOff x="5368925" y="654050"/>
            <a:chExt cx="2787650" cy="5111750"/>
          </a:xfrm>
        </p:grpSpPr>
        <p:pic>
          <p:nvPicPr>
            <p:cNvPr id="17418" name="Pictur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75275" y="654050"/>
              <a:ext cx="27813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8925" y="2333625"/>
              <a:ext cx="278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8925" y="4081463"/>
              <a:ext cx="2787650" cy="168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4" name="Picture 27"/>
          <p:cNvPicPr>
            <a:picLocks noChangeAspect="1" noChangeArrowheads="1"/>
          </p:cNvPicPr>
          <p:nvPr/>
        </p:nvPicPr>
        <p:blipFill>
          <a:blip r:embed="rId5" cstate="print"/>
          <a:srcRect l="51035" b="4344"/>
          <a:stretch>
            <a:fillRect/>
          </a:stretch>
        </p:blipFill>
        <p:spPr bwMode="auto">
          <a:xfrm>
            <a:off x="2843808" y="404663"/>
            <a:ext cx="3168352" cy="545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32"/>
          <p:cNvSpPr>
            <a:spLocks noChangeArrowheads="1"/>
          </p:cNvSpPr>
          <p:nvPr/>
        </p:nvSpPr>
        <p:spPr bwMode="auto">
          <a:xfrm>
            <a:off x="4067944" y="5661248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2002</a:t>
            </a:r>
            <a:endParaRPr lang="en-IN" sz="28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416" name="Rectangle 32"/>
          <p:cNvSpPr>
            <a:spLocks noChangeArrowheads="1"/>
          </p:cNvSpPr>
          <p:nvPr/>
        </p:nvSpPr>
        <p:spPr bwMode="auto">
          <a:xfrm>
            <a:off x="7092280" y="5713437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2009</a:t>
            </a:r>
            <a:endParaRPr lang="en-IN" sz="28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9313" y="6099001"/>
            <a:ext cx="7300912" cy="714375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i="1" dirty="0">
                <a:solidFill>
                  <a:srgbClr val="FF0000"/>
                </a:solidFill>
              </a:rPr>
              <a:t>Cars</a:t>
            </a:r>
            <a:r>
              <a:rPr lang="en-GB" i="1" dirty="0">
                <a:solidFill>
                  <a:srgbClr val="000000"/>
                </a:solidFill>
              </a:rPr>
              <a:t> (with high) &amp; </a:t>
            </a:r>
            <a:r>
              <a:rPr lang="en-GB" b="1" i="1" dirty="0">
                <a:solidFill>
                  <a:srgbClr val="FF0000"/>
                </a:solidFill>
              </a:rPr>
              <a:t>Two Wheeler</a:t>
            </a:r>
            <a:r>
              <a:rPr lang="en-GB" i="1" dirty="0">
                <a:solidFill>
                  <a:srgbClr val="000000"/>
                </a:solidFill>
              </a:rPr>
              <a:t> (with mild) grown (varies from 75-83%)</a:t>
            </a:r>
          </a:p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i="1" dirty="0">
                <a:solidFill>
                  <a:srgbClr val="000000"/>
                </a:solidFill>
              </a:rPr>
              <a:t>All others reduced</a:t>
            </a:r>
            <a:endParaRPr lang="en-IN" b="1" i="1" dirty="0">
              <a:solidFill>
                <a:srgbClr val="FF0000"/>
              </a:solidFill>
            </a:endParaRP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5" cstate="print"/>
          <a:srcRect r="49820" b="4344"/>
          <a:stretch>
            <a:fillRect/>
          </a:stretch>
        </p:blipFill>
        <p:spPr bwMode="auto">
          <a:xfrm>
            <a:off x="179512" y="404664"/>
            <a:ext cx="2664296" cy="548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1043608" y="5733256"/>
            <a:ext cx="780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1992</a:t>
            </a:r>
            <a:endParaRPr lang="en-IN" sz="28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15" descr="crri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6512" y="6555141"/>
            <a:ext cx="793533" cy="33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-44450" y="57150"/>
            <a:ext cx="923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Pattern of External Traffic</a:t>
            </a:r>
            <a:endParaRPr lang="en-IN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 l="22168" t="23415" r="17188" b="10408"/>
          <a:stretch>
            <a:fillRect/>
          </a:stretch>
        </p:blipFill>
        <p:spPr bwMode="auto">
          <a:xfrm>
            <a:off x="957263" y="690563"/>
            <a:ext cx="7156450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r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6555141"/>
            <a:ext cx="793533" cy="33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Impacts of increasing Car Ownership Levels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5836444"/>
            <a:ext cx="9144000" cy="1021556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 smtClean="0"/>
              <a:t>Car ownership increases as income increases</a:t>
            </a:r>
          </a:p>
          <a:p>
            <a:r>
              <a:rPr lang="en-IN" dirty="0" smtClean="0"/>
              <a:t>Car ownership rises with per-capita income even among the developed countries.</a:t>
            </a:r>
            <a:endParaRPr lang="en-US" sz="1800" i="1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345638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Congestion</a:t>
            </a:r>
          </a:p>
          <a:p>
            <a:r>
              <a:rPr lang="en-IN" b="1" dirty="0" smtClean="0"/>
              <a:t>Air Pollution</a:t>
            </a:r>
          </a:p>
          <a:p>
            <a:r>
              <a:rPr lang="en-IN" b="1" dirty="0" smtClean="0"/>
              <a:t>Accidents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CRRI-HIN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380163"/>
            <a:ext cx="762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-25400" y="42863"/>
            <a:ext cx="923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Traffic Flow Pattern in Delhi</a:t>
            </a:r>
            <a:endParaRPr lang="en-IN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566738"/>
            <a:ext cx="7480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r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6555141"/>
            <a:ext cx="793533" cy="33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539552" y="908720"/>
          <a:ext cx="83884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251520" y="0"/>
            <a:ext cx="8435280" cy="634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Impacts of increasing Car Ownership Levels-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Pollution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19064" y="346050"/>
            <a:ext cx="2628800" cy="64807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IN" sz="2000" b="1" dirty="0" smtClean="0"/>
              <a:t>Vehicle Emission loads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51520" y="0"/>
            <a:ext cx="8435280" cy="634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Impacts of Congestion  in Delhi: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1.bp.blogspot.com/-9u8hLTM-d-Q/TaBu7VPE1YI/AAAAAAAAABM/4AqMHbhSAjA/s1600/delh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6000" contrast="-49000"/>
          </a:blip>
          <a:srcRect/>
          <a:stretch>
            <a:fillRect/>
          </a:stretch>
        </p:blipFill>
        <p:spPr bwMode="auto">
          <a:xfrm>
            <a:off x="179512" y="404664"/>
            <a:ext cx="8830382" cy="590465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5536" y="476672"/>
            <a:ext cx="8424936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chemeClr val="bg1"/>
                </a:solidFill>
              </a:rPr>
              <a:t>Capital get stuck in traffic snarls at least six times a month.</a:t>
            </a:r>
          </a:p>
          <a:p>
            <a:endParaRPr lang="en-IN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At least </a:t>
            </a:r>
            <a:r>
              <a:rPr lang="en-IN" sz="2800" dirty="0" smtClean="0">
                <a:solidFill>
                  <a:schemeClr val="bg1"/>
                </a:solidFill>
              </a:rPr>
              <a:t>about 10.24 </a:t>
            </a:r>
            <a:r>
              <a:rPr lang="en-IN" sz="2800" dirty="0" err="1" smtClean="0">
                <a:solidFill>
                  <a:schemeClr val="bg1"/>
                </a:solidFill>
              </a:rPr>
              <a:t>lakh</a:t>
            </a:r>
            <a:r>
              <a:rPr lang="en-IN" sz="2800" dirty="0" smtClean="0">
                <a:solidFill>
                  <a:schemeClr val="bg1"/>
                </a:solidFill>
              </a:rPr>
              <a:t> vehicles daily entry/ exit into Delhi Road network ( CRRI 2009 study)</a:t>
            </a:r>
          </a:p>
          <a:p>
            <a:endParaRPr lang="en-IN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If all the vehicles plying on the Road is parked on Delhi roads. No space  still vehicles exceeds the road space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According to 2009-10 CRRI study, on average 6 years will be lost in traffic Jams out of total 30 years of career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345638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Overview of the Congestion Mitigation Measures</a:t>
            </a:r>
          </a:p>
          <a:p>
            <a:r>
              <a:rPr lang="en-US" dirty="0" smtClean="0"/>
              <a:t>Congestion Mitigation measures feasibility/ relevance to Indian (Delhi) conditions</a:t>
            </a:r>
          </a:p>
          <a:p>
            <a:r>
              <a:rPr lang="en-US" dirty="0" smtClean="0"/>
              <a:t>Conclusions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Presentation Outline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06438" y="873125"/>
          <a:ext cx="7826002" cy="471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395536" y="5373216"/>
            <a:ext cx="8748464" cy="11742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any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City to be sustainable ,..target is reduce ?????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I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2200390">
            <a:off x="2128855" y="2092073"/>
            <a:ext cx="1835866" cy="231354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07504" y="58614"/>
            <a:ext cx="8435280" cy="63408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Estimated Traffic Load (VKT/day)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on Delhi Road Network for the year 2010 and 2015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435280" cy="6340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Congestion Mitigation Measures </a:t>
            </a:r>
            <a:endParaRPr lang="en-I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0872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Transportation Systems  of Some Cities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9288" t="15035" r="47637" b="31211"/>
          <a:stretch>
            <a:fillRect/>
          </a:stretch>
        </p:blipFill>
        <p:spPr bwMode="auto">
          <a:xfrm rot="5400000">
            <a:off x="4534077" y="730618"/>
            <a:ext cx="43243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8900" t="26632" r="47435" b="4281"/>
          <a:stretch>
            <a:fillRect/>
          </a:stretch>
        </p:blipFill>
        <p:spPr bwMode="auto">
          <a:xfrm rot="5400000">
            <a:off x="870848" y="101063"/>
            <a:ext cx="4382950" cy="56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994122"/>
          </a:xfrm>
        </p:spPr>
        <p:txBody>
          <a:bodyPr>
            <a:noAutofit/>
          </a:bodyPr>
          <a:lstStyle/>
          <a:p>
            <a:pPr marL="92075" lvl="0" indent="17463">
              <a:spcBef>
                <a:spcPts val="400"/>
              </a:spcBef>
              <a:defRPr/>
            </a:pPr>
            <a:r>
              <a:rPr lang="en-US" sz="3200" b="0" dirty="0" smtClean="0">
                <a:solidFill>
                  <a:srgbClr val="C00000"/>
                </a:solidFill>
                <a:effectLst/>
              </a:rPr>
              <a:t>Various polices adopted world wide to reduce the Congestion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9512" y="1412776"/>
          <a:ext cx="8820473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623"/>
                <a:gridCol w="6003850"/>
              </a:tblGrid>
              <a:tr h="676399">
                <a:tc>
                  <a:txBody>
                    <a:bodyPr/>
                    <a:lstStyle/>
                    <a:p>
                      <a:r>
                        <a:rPr lang="en-US" dirty="0" smtClean="0"/>
                        <a:t>Policy /Measure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IN" dirty="0"/>
                    </a:p>
                  </a:txBody>
                  <a:tcPr/>
                </a:tc>
              </a:tr>
              <a:tr h="116748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Electronic Road Pricing/ Congestion Pricing</a:t>
                      </a:r>
                      <a:endParaRPr lang="en-IN" sz="1800" b="1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Congestion pricing to reduce the car usage in Central London,2003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7639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/>
                        <a:t>Singapore</a:t>
                      </a:r>
                      <a:r>
                        <a:rPr lang="en-IN" sz="1800" u="none" strike="noStrike" baseline="0" dirty="0" smtClean="0"/>
                        <a:t> – Road Pricing </a:t>
                      </a:r>
                      <a:r>
                        <a:rPr lang="en-IN" sz="1800" u="none" strike="noStrike" dirty="0" smtClean="0"/>
                        <a:t>(Area Licensing Scheme)</a:t>
                      </a:r>
                      <a:endParaRPr lang="en-US" sz="1800" b="1" i="0" u="none" strike="noStrike" baseline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7639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Congestion pricing Seoul</a:t>
                      </a:r>
                      <a:r>
                        <a:rPr lang="en-US" sz="1800" u="none" strike="noStrike" baseline="0" dirty="0" smtClean="0"/>
                        <a:t>, South Korea,1996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7639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dirty="0" smtClean="0">
                          <a:solidFill>
                            <a:srgbClr val="C00000"/>
                          </a:solidFill>
                        </a:rPr>
                        <a:t>Car Ownership</a:t>
                      </a:r>
                      <a:r>
                        <a:rPr lang="en-IN" sz="1800" b="1" u="none" strike="noStrike" baseline="0" dirty="0" smtClean="0">
                          <a:solidFill>
                            <a:srgbClr val="C00000"/>
                          </a:solidFill>
                        </a:rPr>
                        <a:t> Restrictions</a:t>
                      </a:r>
                      <a:endParaRPr lang="en-IN" sz="1800" b="1" i="0" u="none" strike="noStrike" dirty="0" smtClean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/>
                        <a:t>Singapore  - Vehicle Quota System</a:t>
                      </a:r>
                      <a:endParaRPr lang="en-IN" dirty="0"/>
                    </a:p>
                  </a:txBody>
                  <a:tcPr/>
                </a:tc>
              </a:tr>
              <a:tr h="1167483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France – Rebates &amp; Penalties for New Car Purchases based on Low &amp; High CO</a:t>
                      </a:r>
                      <a:r>
                        <a:rPr lang="en-US" sz="1800" u="none" strike="noStrike" baseline="-25000" dirty="0" smtClean="0"/>
                        <a:t>2</a:t>
                      </a:r>
                      <a:r>
                        <a:rPr lang="en-US" sz="1800" u="none" strike="noStrike" dirty="0" smtClean="0"/>
                        <a:t> Emissions.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3528" y="1484784"/>
          <a:ext cx="8568952" cy="537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6408711"/>
              </a:tblGrid>
              <a:tr h="541774">
                <a:tc>
                  <a:txBody>
                    <a:bodyPr/>
                    <a:lstStyle/>
                    <a:p>
                      <a:r>
                        <a:rPr lang="en-US" dirty="0" smtClean="0"/>
                        <a:t>Policy /Measure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IN" dirty="0"/>
                    </a:p>
                  </a:txBody>
                  <a:tcPr/>
                </a:tc>
              </a:tr>
              <a:tr h="1335883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chemeClr val="accent2"/>
                          </a:solidFill>
                        </a:rPr>
                        <a:t>Parking Restriction Measures</a:t>
                      </a:r>
                      <a:endParaRPr lang="en-IN" sz="18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u="none" strike="noStrike" dirty="0" smtClean="0"/>
                        <a:t>Seoul- Resident Parking Permit program, Garage Certification System, Parking Space Ceiling in Commercial Areas.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177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347663" algn="l" fontAlgn="b"/>
                      <a:r>
                        <a:rPr lang="en-IN" sz="1800" u="none" strike="noStrike" dirty="0" smtClean="0"/>
                        <a:t>Parking Management</a:t>
                      </a:r>
                      <a:r>
                        <a:rPr lang="en-IN" sz="1800" u="none" strike="noStrike" baseline="0" dirty="0" smtClean="0"/>
                        <a:t> in Kaiserslautern, Germany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177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347663" algn="l" fontAlgn="b"/>
                      <a:r>
                        <a:rPr lang="en-IN" sz="1800" u="none" strike="noStrike" dirty="0" smtClean="0"/>
                        <a:t>Salzburg, Austria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177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marR="0" indent="-3476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/>
                        <a:t>Munich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5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dirty="0" smtClean="0">
                          <a:solidFill>
                            <a:srgbClr val="0000CC"/>
                          </a:solidFill>
                        </a:rPr>
                        <a:t>Car –Pooling Schemes</a:t>
                      </a:r>
                      <a:endParaRPr lang="en-IN" sz="1800" b="1" i="0" u="none" strike="noStrike" dirty="0" smtClean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 fontAlgn="b"/>
                      <a:r>
                        <a:rPr lang="en-US" sz="1800" u="none" strike="noStrike" dirty="0" smtClean="0"/>
                        <a:t>Multi Stake holders Car Sharing in Fukuoka ( Japan)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935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Travel Plans </a:t>
                      </a:r>
                      <a:endParaRPr lang="en-IN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 fontAlgn="b"/>
                      <a:r>
                        <a:rPr lang="en-US" sz="1800" u="none" strike="noStrike" dirty="0" smtClean="0"/>
                        <a:t>UK, NEW ZEALAND, JAPAN –Work Place Travel</a:t>
                      </a:r>
                      <a:r>
                        <a:rPr lang="en-US" sz="1800" u="none" strike="noStrike" baseline="0" dirty="0" smtClean="0"/>
                        <a:t> Plans, Household Travel Plans etc..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0" y="1484784"/>
            <a:ext cx="9468544" cy="99412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2075" marR="0" lvl="0" indent="174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rgbClr val="C00000"/>
                </a:solidFill>
                <a:effectLst/>
              </a:rPr>
              <a:t>Various polices adopted world wide to reduce the Congestion</a:t>
            </a:r>
            <a:r>
              <a:rPr lang="en-US" sz="4400" b="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4400" b="0" dirty="0" smtClean="0">
                <a:solidFill>
                  <a:srgbClr val="C00000"/>
                </a:solidFill>
                <a:effectLst/>
              </a:rPr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0066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400"/>
              </a:spcBef>
              <a:defRPr/>
            </a:pPr>
            <a:r>
              <a:rPr lang="en-US" sz="4400" dirty="0" smtClean="0">
                <a:solidFill>
                  <a:srgbClr val="C00000"/>
                </a:solidFill>
                <a:effectLst/>
              </a:rPr>
              <a:t>Various polices adopted world wide to reduce the Congestion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3527" y="1916832"/>
          <a:ext cx="856895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6408711"/>
              </a:tblGrid>
              <a:tr h="526976">
                <a:tc>
                  <a:txBody>
                    <a:bodyPr/>
                    <a:lstStyle/>
                    <a:p>
                      <a:r>
                        <a:rPr lang="en-US" dirty="0" smtClean="0"/>
                        <a:t>Policy /Measure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IN" dirty="0"/>
                    </a:p>
                  </a:txBody>
                  <a:tcPr/>
                </a:tc>
              </a:tr>
              <a:tr h="52697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C00000"/>
                          </a:solidFill>
                        </a:rPr>
                        <a:t>Traffic Calming Measures</a:t>
                      </a:r>
                      <a:endParaRPr lang="en-IN" sz="1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347663" algn="l" rtl="0" fontAlgn="b"/>
                      <a:r>
                        <a:rPr lang="en-US" sz="1800" u="none" strike="noStrike" dirty="0" smtClean="0"/>
                        <a:t>Walking</a:t>
                      </a:r>
                      <a:r>
                        <a:rPr lang="en-US" sz="1800" u="none" strike="noStrike" baseline="0" dirty="0" smtClean="0"/>
                        <a:t> street program in Bangkok</a:t>
                      </a:r>
                      <a:r>
                        <a:rPr lang="en-US" sz="1800" u="none" strike="noStrike" dirty="0" smtClean="0"/>
                        <a:t>, Thailand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97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347663" algn="l" rtl="0" fontAlgn="b"/>
                      <a:r>
                        <a:rPr lang="en-IN" sz="1800" u="none" strike="noStrike" dirty="0" smtClean="0"/>
                        <a:t>Creation of Pedestrian Zones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99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7030A0"/>
                          </a:solidFill>
                        </a:rPr>
                        <a:t>Even &amp;</a:t>
                      </a:r>
                      <a:r>
                        <a:rPr lang="en-US" sz="1800" b="1" u="none" strike="noStrike" baseline="0" dirty="0" smtClean="0">
                          <a:solidFill>
                            <a:srgbClr val="7030A0"/>
                          </a:solidFill>
                        </a:rPr>
                        <a:t> Odd Number of Car System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marR="0" indent="-3476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/>
                        <a:t>Seoul –Car Free days</a:t>
                      </a:r>
                      <a:r>
                        <a:rPr lang="en-IN" sz="1800" u="none" strike="noStrike" baseline="0" dirty="0" smtClean="0"/>
                        <a:t> program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90066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400"/>
              </a:spcBef>
              <a:defRPr/>
            </a:pPr>
            <a:r>
              <a:rPr lang="en-US" sz="4400" dirty="0" smtClean="0">
                <a:solidFill>
                  <a:srgbClr val="C00000"/>
                </a:solidFill>
                <a:effectLst/>
              </a:rPr>
              <a:t>Various polices adopted world wide to reduce the Congestion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3528" y="1255814"/>
          <a:ext cx="8568952" cy="534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6552727"/>
              </a:tblGrid>
              <a:tr h="412420">
                <a:tc>
                  <a:txBody>
                    <a:bodyPr/>
                    <a:lstStyle/>
                    <a:p>
                      <a:r>
                        <a:rPr lang="en-US" dirty="0" smtClean="0"/>
                        <a:t>Policy /Measure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IN" dirty="0"/>
                    </a:p>
                  </a:txBody>
                  <a:tcPr/>
                </a:tc>
              </a:tr>
              <a:tr h="412420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 smtClean="0">
                          <a:solidFill>
                            <a:srgbClr val="0000CC"/>
                          </a:solidFill>
                        </a:rPr>
                        <a:t>Improving Public</a:t>
                      </a:r>
                      <a:r>
                        <a:rPr lang="en-IN" sz="2000" b="1" u="none" strike="noStrike" baseline="0" dirty="0" smtClean="0">
                          <a:solidFill>
                            <a:srgbClr val="0000CC"/>
                          </a:solidFill>
                        </a:rPr>
                        <a:t> Transport </a:t>
                      </a:r>
                      <a:r>
                        <a:rPr lang="en-IN" sz="2000" b="1" u="none" strike="noStrike" dirty="0" smtClean="0">
                          <a:solidFill>
                            <a:srgbClr val="0000CC"/>
                          </a:solidFill>
                        </a:rPr>
                        <a:t> &amp; NMT Services</a:t>
                      </a:r>
                      <a:endParaRPr lang="en-IN" sz="2000" b="1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7663" indent="-347663" algn="l" rtl="0" fontAlgn="b"/>
                      <a:r>
                        <a:rPr lang="en-US" sz="1800" u="none" strike="noStrike" dirty="0" smtClean="0"/>
                        <a:t>Walking Street Program in Bangkok, Thailand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41242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347663" algn="l" rtl="0" fontAlgn="b"/>
                      <a:r>
                        <a:rPr lang="en-IN" sz="1800" u="none" strike="noStrike" dirty="0" smtClean="0"/>
                        <a:t>Creation of Pedestrian Zones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41242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255588" algn="l" rtl="0" fontAlgn="b"/>
                      <a:r>
                        <a:rPr lang="en-US" sz="1800" u="none" strike="noStrike" dirty="0" smtClean="0"/>
                        <a:t>Marikina Bikeways</a:t>
                      </a:r>
                      <a:r>
                        <a:rPr lang="en-US" sz="1800" u="none" strike="noStrike" baseline="0" dirty="0" smtClean="0"/>
                        <a:t> Network – Philippine 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/>
                </a:tc>
              </a:tr>
              <a:tr h="61928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rtl="0" fontAlgn="b">
                        <a:tabLst>
                          <a:tab pos="182563" algn="l"/>
                        </a:tabLst>
                      </a:pPr>
                      <a:r>
                        <a:rPr lang="en-US" sz="1800" u="none" strike="noStrike" dirty="0" smtClean="0"/>
                        <a:t>Curitiba Integrating</a:t>
                      </a:r>
                      <a:r>
                        <a:rPr lang="en-US" sz="1800" u="none" strike="noStrike" baseline="0" dirty="0" smtClean="0"/>
                        <a:t> Transport Planning – Curitiba BRT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1928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US" sz="1800" u="none" strike="noStrike" dirty="0" smtClean="0"/>
                        <a:t>Beijing’s Integrated Road Transport Development –substituting for Private Travel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1928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rtl="0" fontAlgn="b">
                        <a:tabLst>
                          <a:tab pos="352425" algn="l"/>
                        </a:tabLst>
                      </a:pPr>
                      <a:r>
                        <a:rPr lang="en-US" sz="1800" u="none" strike="noStrike" dirty="0" smtClean="0"/>
                        <a:t>Urban Planning &amp;</a:t>
                      </a:r>
                      <a:r>
                        <a:rPr lang="en-US" sz="1800" u="none" strike="noStrike" baseline="0" dirty="0" smtClean="0"/>
                        <a:t> Densifications Strategy for Reducing Car Use- Vancouver, Canada (2007)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242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255588" algn="l" rtl="0" fontAlgn="b"/>
                      <a:r>
                        <a:rPr lang="en-IN" sz="1800" u="none" strike="noStrike" dirty="0" smtClean="0"/>
                        <a:t>BRT</a:t>
                      </a:r>
                      <a:r>
                        <a:rPr lang="en-IN" sz="1800" u="none" strike="noStrike" baseline="0" dirty="0" smtClean="0"/>
                        <a:t> in Jakarta, Indonesia</a:t>
                      </a: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242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255588" algn="l" rtl="0" fontAlgn="b"/>
                      <a:r>
                        <a:rPr lang="en-IN" sz="1800" u="none" strike="noStrike" dirty="0" smtClean="0"/>
                        <a:t>Bus Pass Program –Michigan, USA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24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255588" algn="l" rtl="0" fontAlgn="b"/>
                      <a:r>
                        <a:rPr lang="en-IN" sz="1800" u="none" strike="noStrike" dirty="0" smtClean="0"/>
                        <a:t>Van Transit System Bangkok, Thailand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420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255588" algn="l" rtl="0" fontAlgn="b"/>
                      <a:r>
                        <a:rPr lang="en-IN" sz="1800" u="none" strike="noStrike" dirty="0" smtClean="0"/>
                        <a:t>BRT in Bogota, Columbia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indent="-255588" algn="l" rtl="0" fontAlgn="b"/>
                      <a:r>
                        <a:rPr lang="en-IN" sz="1800" u="none" strike="noStrike" dirty="0" smtClean="0"/>
                        <a:t>Bus Service system in Bangalore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11" marR="8211" marT="8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0872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Summary of Best Practices for Congestion Mitigation Measures and their Relevance in Delhi’s Scenario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37799" t="15120" r="35032" b="3611"/>
          <a:stretch>
            <a:fillRect/>
          </a:stretch>
        </p:blipFill>
        <p:spPr bwMode="auto">
          <a:xfrm rot="5400000">
            <a:off x="2245829" y="-509524"/>
            <a:ext cx="4752528" cy="888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19168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40770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512757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3920" y="570363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0872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Summary of Best Practices for Congestion Mitigation Measures and their Relevance in Delhi’s Scenario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34846" t="15395" r="33851" b="4281"/>
          <a:stretch>
            <a:fillRect/>
          </a:stretch>
        </p:blipFill>
        <p:spPr bwMode="auto">
          <a:xfrm rot="5400000">
            <a:off x="1745886" y="-837167"/>
            <a:ext cx="5544723" cy="88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12360" y="11247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 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43651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60212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0872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Summary of Best Practices for Congestion Mitigation Measures and their Relevance in Delhi’s Scenario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34846" t="15599" r="40348" b="4556"/>
          <a:stretch>
            <a:fillRect/>
          </a:stretch>
        </p:blipFill>
        <p:spPr bwMode="auto">
          <a:xfrm rot="5400000">
            <a:off x="2258447" y="-1349728"/>
            <a:ext cx="4464496" cy="89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68344" y="32849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***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47971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***</a:t>
            </a:r>
            <a:endParaRPr lang="en-IN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Introduction- Vehicle Growth (India)</a:t>
            </a:r>
            <a:endParaRPr lang="en-US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0" y="5733256"/>
            <a:ext cx="9144000" cy="646986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600" dirty="0" smtClean="0">
                <a:solidFill>
                  <a:prstClr val="black"/>
                </a:solidFill>
              </a:rPr>
              <a:t>Vehicles plying on Indian roads  increased from </a:t>
            </a:r>
            <a:r>
              <a:rPr lang="en-IN" sz="1600" b="1" dirty="0" smtClean="0">
                <a:solidFill>
                  <a:srgbClr val="FF0000"/>
                </a:solidFill>
              </a:rPr>
              <a:t>55 million  </a:t>
            </a:r>
            <a:r>
              <a:rPr lang="en-IN" sz="1600" dirty="0" smtClean="0">
                <a:solidFill>
                  <a:prstClr val="black"/>
                </a:solidFill>
              </a:rPr>
              <a:t>(2001) to </a:t>
            </a:r>
            <a:r>
              <a:rPr lang="en-IN" sz="1600" b="1" dirty="0" smtClean="0">
                <a:solidFill>
                  <a:srgbClr val="FF0000"/>
                </a:solidFill>
              </a:rPr>
              <a:t>141 million </a:t>
            </a:r>
            <a:r>
              <a:rPr lang="en-IN" sz="1600" dirty="0" smtClean="0">
                <a:solidFill>
                  <a:prstClr val="black"/>
                </a:solidFill>
              </a:rPr>
              <a:t>(2011)</a:t>
            </a:r>
          </a:p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 smtClean="0">
                <a:solidFill>
                  <a:prstClr val="black"/>
                </a:solidFill>
              </a:rPr>
              <a:t>About</a:t>
            </a:r>
            <a:r>
              <a:rPr lang="en-US" sz="1600" b="1" i="1" dirty="0" smtClean="0">
                <a:solidFill>
                  <a:srgbClr val="FF0000"/>
                </a:solidFill>
              </a:rPr>
              <a:t> 10%  </a:t>
            </a:r>
            <a:r>
              <a:rPr lang="en-US" sz="1600" i="1" dirty="0" smtClean="0">
                <a:solidFill>
                  <a:prstClr val="black"/>
                </a:solidFill>
              </a:rPr>
              <a:t>annual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growth during 1991-2001,</a:t>
            </a:r>
            <a:r>
              <a:rPr lang="en-US" sz="1600" b="1" i="1" dirty="0" smtClean="0">
                <a:solidFill>
                  <a:srgbClr val="FF0000"/>
                </a:solidFill>
              </a:rPr>
              <a:t>12% </a:t>
            </a:r>
            <a:r>
              <a:rPr lang="en-US" sz="1600" i="1" dirty="0" smtClean="0">
                <a:solidFill>
                  <a:prstClr val="black"/>
                </a:solidFill>
              </a:rPr>
              <a:t>(2001-05) and</a:t>
            </a:r>
            <a:r>
              <a:rPr lang="en-US" sz="1600" b="1" i="1" dirty="0" smtClean="0">
                <a:solidFill>
                  <a:srgbClr val="FF0000"/>
                </a:solidFill>
              </a:rPr>
              <a:t>16 to18%</a:t>
            </a:r>
            <a:r>
              <a:rPr lang="en-US" sz="1600" i="1" dirty="0" smtClean="0">
                <a:solidFill>
                  <a:prstClr val="black"/>
                </a:solidFill>
              </a:rPr>
              <a:t> (2005-2011)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3448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Expert Opinion Survey Results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Part-I: Car Ownership  Restraint Measures</a:t>
            </a:r>
            <a:endParaRPr lang="en-IN" sz="3000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IN" sz="2700" dirty="0" smtClean="0"/>
              <a:t>In the present traffic scenario of Delhi, do you recommend restricting? </a:t>
            </a:r>
            <a:endParaRPr kumimoji="0" lang="en-I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Part-I: Car Ownership 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(Continued..)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1124744"/>
            <a:ext cx="8352928" cy="10801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lnSpc>
                <a:spcPct val="150000"/>
              </a:lnSpc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IN" sz="2700" dirty="0" smtClean="0"/>
              <a:t>What are the major factors behind increasing car ownership in Delhi</a:t>
            </a:r>
            <a:endParaRPr kumimoji="0" lang="en-I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70173" y="2177480"/>
          <a:ext cx="867382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4644008" y="2420888"/>
            <a:ext cx="424847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4716016" y="5373216"/>
            <a:ext cx="424847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1124744"/>
            <a:ext cx="8352928" cy="10801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lnSpc>
                <a:spcPct val="150000"/>
              </a:lnSpc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IN" sz="2700" dirty="0" smtClean="0"/>
              <a:t>  What are the de-merits of restraining car ownership?</a:t>
            </a:r>
            <a:endParaRPr kumimoji="0" lang="en-I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619672" y="2057400"/>
          <a:ext cx="7128792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Part-I: Car Ownership  Restraint Measures </a:t>
            </a:r>
            <a:r>
              <a:rPr lang="en-US" sz="1800" dirty="0" smtClean="0">
                <a:solidFill>
                  <a:srgbClr val="C00000"/>
                </a:solidFill>
              </a:rPr>
              <a:t>(Continued..)</a:t>
            </a:r>
            <a:endParaRPr lang="en-IN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836712"/>
            <a:ext cx="8352928" cy="1656184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lnSpc>
                <a:spcPct val="150000"/>
              </a:lnSpc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IN" sz="5500" dirty="0" smtClean="0"/>
              <a:t>What policy options, should be adopted for restricting car ownership in Delhi. (Rate them in order of </a:t>
            </a:r>
            <a:r>
              <a:rPr lang="en-IN" sz="5500" b="1" dirty="0" smtClean="0">
                <a:solidFill>
                  <a:srgbClr val="0000CC"/>
                </a:solidFill>
              </a:rPr>
              <a:t>relevance </a:t>
            </a:r>
            <a:r>
              <a:rPr lang="en-IN" sz="5500" dirty="0" smtClean="0"/>
              <a:t>to restrict car ownership in Delhi)</a:t>
            </a:r>
            <a:endParaRPr kumimoji="0" lang="en-IN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2276872"/>
          <a:ext cx="8964488" cy="41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latin typeface="Arial Narrow" pitchFamily="34" charset="0"/>
              </a:rPr>
              <a:t>(Rating - 1 being least important &amp; 5 being most important)</a:t>
            </a:r>
            <a:endParaRPr lang="en-IN" sz="1600" b="1" dirty="0">
              <a:latin typeface="Arial Narrow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Part-I: Car Ownership 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(Continued..)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99992" y="2636912"/>
            <a:ext cx="424847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836712"/>
            <a:ext cx="8352928" cy="1656184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lnSpc>
                <a:spcPct val="150000"/>
              </a:lnSpc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IN" sz="5500" dirty="0" smtClean="0"/>
              <a:t>What policy options, should be adopted for restricting car ownership in Delhi. </a:t>
            </a:r>
            <a:r>
              <a:rPr lang="en-IN" sz="4000" dirty="0" smtClean="0"/>
              <a:t>(Rate them in order of </a:t>
            </a:r>
            <a:r>
              <a:rPr lang="en-IN" sz="7000" b="1" dirty="0" smtClean="0">
                <a:solidFill>
                  <a:srgbClr val="FF0000"/>
                </a:solidFill>
              </a:rPr>
              <a:t>feasibility</a:t>
            </a:r>
            <a:r>
              <a:rPr lang="en-IN" sz="4000" dirty="0" smtClean="0"/>
              <a:t> to restrict car ownership in Delhi)</a:t>
            </a:r>
            <a:endParaRPr kumimoji="0" lang="e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200" b="1" dirty="0" smtClean="0"/>
              <a:t>(Rating - 1 being not feasible in Delhi’s Scenario &amp; 5 being highly feasible in Delhi’s Scenario</a:t>
            </a:r>
            <a:r>
              <a:rPr lang="en-US" sz="1400" b="1" dirty="0" smtClean="0"/>
              <a:t>)</a:t>
            </a:r>
            <a:endParaRPr lang="en-IN" sz="1400" b="1" dirty="0" smtClean="0"/>
          </a:p>
          <a:p>
            <a:pPr algn="r"/>
            <a:endParaRPr lang="en-IN" sz="1600" b="1" dirty="0">
              <a:latin typeface="Arial Narrow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76461" y="2204865"/>
          <a:ext cx="878802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3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Part-I: Car Ownership  Restraint Measures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(Continued..)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4008" y="2420888"/>
            <a:ext cx="424847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836712"/>
            <a:ext cx="8352928" cy="165618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lnSpc>
                <a:spcPct val="150000"/>
              </a:lnSpc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IN" sz="5500" dirty="0" smtClean="0"/>
              <a:t>What policy options, should be adopted for restricting car ownership in Delhi?</a:t>
            </a:r>
            <a:endParaRPr kumimoji="0" lang="en-IN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latin typeface="Arial Narrow" pitchFamily="34" charset="0"/>
              </a:rPr>
              <a:t>(Rating - 1 being least important &amp; 5 being most important)</a:t>
            </a:r>
            <a:endParaRPr lang="en-IN" sz="1600" b="1" dirty="0">
              <a:latin typeface="Arial Narrow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0"/>
            <a:ext cx="8686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 Ownership  Restraint Measures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(Continued..)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8759"/>
          <a:stretch>
            <a:fillRect/>
          </a:stretch>
        </p:blipFill>
        <p:spPr bwMode="auto">
          <a:xfrm>
            <a:off x="467544" y="2708920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552" y="2708920"/>
            <a:ext cx="5629448" cy="28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43608" y="2276872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Relevance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2276872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Feasible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1840" y="2924944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3808" y="3645024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PART II: Car Use Restraint Measures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908720"/>
            <a:ext cx="8352928" cy="1296144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kern="0" dirty="0" smtClean="0">
                <a:latin typeface="Gill Sans MT"/>
                <a:ea typeface="Times New Roman"/>
                <a:cs typeface="Calibri"/>
              </a:rPr>
              <a:t>What  are the major factors behind increasing car usage? (Rate them in terms of their importance as a contributing factor to increasing car ownership)</a:t>
            </a:r>
            <a:endParaRPr lang="en-IN" sz="6000" kern="0" dirty="0">
              <a:latin typeface="Gill Sans MT"/>
              <a:ea typeface="Times New Roman"/>
              <a:cs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latin typeface="Arial Narrow" pitchFamily="34" charset="0"/>
              </a:rPr>
              <a:t>(Rating - 1 being least important &amp; 5 being most important)</a:t>
            </a:r>
            <a:endParaRPr lang="en-IN" sz="1600" b="1" dirty="0">
              <a:latin typeface="Arial Narrow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79512" y="2132856"/>
          <a:ext cx="89644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7524328" y="2420888"/>
            <a:ext cx="1368152" cy="309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Part-II: Car Use Restraint Measures </a:t>
            </a:r>
            <a:r>
              <a:rPr lang="en-US" sz="1600" dirty="0" smtClean="0"/>
              <a:t>(Contd..)</a:t>
            </a:r>
            <a:endParaRPr lang="en-IN" sz="16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908720"/>
            <a:ext cx="8352928" cy="108012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IN" sz="6000" kern="0" dirty="0" smtClean="0">
                <a:latin typeface="Gill Sans MT"/>
                <a:ea typeface="Times New Roman"/>
                <a:cs typeface="Calibri"/>
              </a:rPr>
              <a:t>Which policy should be adopted for restricting car usage in Delhi. (Rate them in order of relevance to restrict car usage) - </a:t>
            </a:r>
            <a:r>
              <a:rPr lang="en-IN" sz="9800" kern="0" dirty="0" smtClean="0">
                <a:solidFill>
                  <a:srgbClr val="FF0000"/>
                </a:solidFill>
                <a:latin typeface="Gill Sans MT"/>
                <a:ea typeface="Times New Roman"/>
                <a:cs typeface="Calibri"/>
              </a:rPr>
              <a:t>Relevance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(Rating - 1 being not relevant &amp; 5 being very relevant)</a:t>
            </a:r>
            <a:endParaRPr lang="en-IN" sz="1600" b="1" dirty="0">
              <a:latin typeface="Arial Narrow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0" y="1844824"/>
          <a:ext cx="911155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7524328" y="2420888"/>
            <a:ext cx="1368152" cy="309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0" y="908720"/>
            <a:ext cx="8676456" cy="1080120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IN" sz="6000" kern="0" dirty="0" smtClean="0">
                <a:latin typeface="Gill Sans MT"/>
                <a:ea typeface="Times New Roman"/>
                <a:cs typeface="Calibri"/>
              </a:rPr>
              <a:t>Which policy, should be adopted for restricting car usage in Delhi. (Rate them in order of relevance to restrict car usage) - </a:t>
            </a:r>
            <a:r>
              <a:rPr lang="en-IN" sz="9800" kern="0" dirty="0" smtClean="0">
                <a:solidFill>
                  <a:srgbClr val="FF0000"/>
                </a:solidFill>
                <a:latin typeface="Gill Sans MT"/>
                <a:ea typeface="Times New Roman"/>
                <a:cs typeface="Calibri"/>
              </a:rPr>
              <a:t>Feasibility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(Rating - 1 being not feasible &amp; 5 being highly feasible)</a:t>
            </a:r>
            <a:endParaRPr lang="en-IN" sz="1600" b="1" dirty="0">
              <a:latin typeface="Arial Narrow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04453" y="1844824"/>
          <a:ext cx="886003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Part-II: Car Use Restraint Measures </a:t>
            </a:r>
            <a:r>
              <a:rPr lang="en-US" sz="1600" dirty="0" smtClean="0"/>
              <a:t>(Contd..)</a:t>
            </a:r>
            <a:endParaRPr lang="en-IN" sz="1600" dirty="0"/>
          </a:p>
        </p:txBody>
      </p:sp>
      <p:sp>
        <p:nvSpPr>
          <p:cNvPr id="11" name="Oval 10"/>
          <p:cNvSpPr/>
          <p:nvPr/>
        </p:nvSpPr>
        <p:spPr>
          <a:xfrm>
            <a:off x="6516216" y="2420888"/>
            <a:ext cx="237626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092280" y="4797152"/>
            <a:ext cx="158417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8" y="1040209"/>
            <a:ext cx="9131642" cy="555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Introduction- Vehicle Growth (India)</a:t>
            </a:r>
            <a:endParaRPr lang="en-US" dirty="0"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7951" y="1258876"/>
            <a:ext cx="2647945" cy="2281476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 smtClean="0">
                <a:solidFill>
                  <a:prstClr val="black"/>
                </a:solidFill>
              </a:rPr>
              <a:t>Total Number of Registered Vehicles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Maharashtra-17.4 m,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Tamil Nadu-15.6 m,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UP-13.3 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Gujarat-13.0 m,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AP-10.2 m,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Karnataka-9.9 m</a:t>
            </a:r>
            <a:endParaRPr lang="en-US" sz="1600" i="1" dirty="0" smtClean="0">
              <a:solidFill>
                <a:prstClr val="black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13943" y="2815772"/>
            <a:ext cx="1915886" cy="812800"/>
          </a:xfrm>
          <a:prstGeom prst="wedgeRoundRectCallout">
            <a:avLst>
              <a:gd name="adj1" fmla="val 130443"/>
              <a:gd name="adj2" fmla="val -140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Almost 50% of vehicles in Six States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 rot="2100000">
            <a:off x="7998593" y="997913"/>
            <a:ext cx="228037" cy="212587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908720"/>
            <a:ext cx="8352928" cy="1080120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IN" sz="6000" kern="0" dirty="0" smtClean="0">
                <a:latin typeface="Gill Sans MT"/>
                <a:ea typeface="Times New Roman"/>
                <a:cs typeface="Calibri"/>
              </a:rPr>
              <a:t>Which policy, should be adopted for restricting car usage in Delhi. (Rate them in order of relevance to restrict car usage)</a:t>
            </a:r>
            <a:endParaRPr lang="en-IN" sz="6000" kern="0" dirty="0" smtClean="0">
              <a:solidFill>
                <a:srgbClr val="0000CC"/>
              </a:solidFill>
              <a:latin typeface="Gill Sans MT"/>
              <a:ea typeface="Times New Roman"/>
              <a:cs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(Rating - 1 being not feasible &amp; 5 being highly feasible)</a:t>
            </a:r>
            <a:endParaRPr lang="en-IN" sz="1600" b="1" dirty="0">
              <a:latin typeface="Arial Narrow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Part-II: Car Use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(Contd..)</a:t>
            </a:r>
            <a:endParaRPr lang="en-IN" sz="1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702" y="2780928"/>
            <a:ext cx="5806802" cy="298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9221"/>
          <a:stretch>
            <a:fillRect/>
          </a:stretch>
        </p:blipFill>
        <p:spPr bwMode="auto">
          <a:xfrm>
            <a:off x="364802" y="2780928"/>
            <a:ext cx="2983062" cy="297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948264" y="2276872"/>
            <a:ext cx="1587294" cy="565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IN" sz="2800" kern="0" dirty="0" smtClean="0">
                <a:solidFill>
                  <a:srgbClr val="FF0000"/>
                </a:solidFill>
                <a:latin typeface="Gill Sans MT"/>
                <a:ea typeface="Times New Roman"/>
                <a:cs typeface="Calibri"/>
              </a:rPr>
              <a:t>Feasibility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1600" y="2204864"/>
            <a:ext cx="1853392" cy="63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IN" sz="3200" kern="0" dirty="0" smtClean="0">
                <a:solidFill>
                  <a:srgbClr val="FF0000"/>
                </a:solidFill>
                <a:latin typeface="Gill Sans MT"/>
                <a:ea typeface="Times New Roman"/>
                <a:cs typeface="Calibri"/>
              </a:rPr>
              <a:t>Relevance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7784" y="3068960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3789040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99792" y="3429000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768" y="4725144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5085184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5776" y="4293096"/>
            <a:ext cx="35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908720"/>
            <a:ext cx="8352928" cy="10801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IN" sz="2900" kern="0" dirty="0" smtClean="0">
                <a:latin typeface="Gill Sans MT"/>
                <a:ea typeface="Times New Roman"/>
                <a:cs typeface="Calibri"/>
              </a:rPr>
              <a:t>Should congestion pricing be based on:</a:t>
            </a:r>
            <a:r>
              <a:rPr lang="en-IN" sz="6000" kern="0" dirty="0" smtClean="0">
                <a:latin typeface="Gill Sans MT"/>
                <a:ea typeface="Times New Roman"/>
                <a:cs typeface="Calibri"/>
              </a:rPr>
              <a:t> </a:t>
            </a:r>
            <a:endParaRPr lang="en-IN" sz="6000" kern="0" dirty="0" smtClean="0">
              <a:solidFill>
                <a:srgbClr val="0000CC"/>
              </a:solidFill>
              <a:latin typeface="Gill Sans MT"/>
              <a:ea typeface="Times New Roman"/>
              <a:cs typeface="Calibri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86000" y="2028824"/>
          <a:ext cx="5886400" cy="39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Part-II: Car Use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(Contd..)</a:t>
            </a:r>
            <a:endParaRPr lang="en-IN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692696"/>
            <a:ext cx="8352928" cy="108012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IN" sz="6000" kern="0" dirty="0" smtClean="0">
                <a:latin typeface="Gill Sans MT"/>
                <a:ea typeface="Times New Roman"/>
                <a:cs typeface="Calibri"/>
              </a:rPr>
              <a:t>What are the pre-requisites, for implementing congestion pricing? </a:t>
            </a:r>
            <a:endParaRPr lang="en-IN" sz="6000" kern="0" dirty="0" smtClean="0">
              <a:solidFill>
                <a:srgbClr val="0000CC"/>
              </a:solidFill>
              <a:latin typeface="Gill Sans MT"/>
              <a:ea typeface="Times New Roman"/>
              <a:cs typeface="Calibri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41983" y="1700808"/>
          <a:ext cx="9002017" cy="469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611560" y="6569968"/>
            <a:ext cx="8532440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latin typeface="Arial Narrow" pitchFamily="34" charset="0"/>
              </a:rPr>
              <a:t>(Rating - 1 being least important &amp; 5 being most important)</a:t>
            </a:r>
            <a:endParaRPr lang="en-IN" sz="1600" b="1" dirty="0">
              <a:latin typeface="Arial Narrow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Part-II: Car Use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(Contd..)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064" y="2132856"/>
            <a:ext cx="374441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908720"/>
            <a:ext cx="8352928" cy="108012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IN" sz="6000" kern="0" dirty="0" smtClean="0">
                <a:latin typeface="Gill Sans MT"/>
                <a:ea typeface="Times New Roman"/>
                <a:cs typeface="Calibri"/>
              </a:rPr>
              <a:t>What should be threshold cost for congestion pricing?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2286000" y="2057400"/>
          <a:ext cx="5886400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Part-II: Car Use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(Contd..)</a:t>
            </a:r>
            <a:endParaRPr lang="en-IN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764704"/>
            <a:ext cx="8352928" cy="10801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/>
              <a:t>What is feasible to implement car pooling &amp; travel plans strategy?</a:t>
            </a:r>
            <a:endParaRPr lang="en-IN" sz="6000" kern="0" dirty="0" smtClean="0">
              <a:latin typeface="Gill Sans MT"/>
              <a:ea typeface="Times New Roman"/>
              <a:cs typeface="Calibri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286000" y="2019300"/>
          <a:ext cx="6102424" cy="407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Part-II : Car Use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(Contd..)</a:t>
            </a:r>
            <a:endParaRPr lang="en-IN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692696"/>
            <a:ext cx="8352928" cy="53285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/>
              <a:t>Vehicle Registration and Traffic is increasing rapidly at urban centers in India </a:t>
            </a: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/>
              <a:t>Resulting in negative externalities Congestion, Air pollution, Accidents</a:t>
            </a: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/>
              <a:t>Considering the Indian Socio-Economic and Polity Conditions. We should first attempt pilot study before we implement any policy</a:t>
            </a: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/>
              <a:t> For the Indian Conditions we should attempt multi –policy oriented; only single policy do not work for sustainable transportation.</a:t>
            </a:r>
          </a:p>
          <a:p>
            <a:pPr marL="685800" lvl="1" indent="-228600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endParaRPr lang="en-IN" sz="6000" kern="0" dirty="0" smtClean="0">
              <a:latin typeface="Gill Sans MT"/>
              <a:ea typeface="Times New Roman"/>
              <a:cs typeface="Calibri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7544" y="72008"/>
            <a:ext cx="8352928" cy="908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Conclusions</a:t>
            </a:r>
            <a:endParaRPr lang="en-I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2"/>
          <p:cNvSpPr>
            <a:spLocks noChangeArrowheads="1" noChangeShapeType="1" noTextEdit="1"/>
          </p:cNvSpPr>
          <p:nvPr/>
        </p:nvSpPr>
        <p:spPr bwMode="auto">
          <a:xfrm>
            <a:off x="1589088" y="2808288"/>
            <a:ext cx="5343525" cy="18843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IN" sz="36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2700000" algn="ctr" rotWithShape="0">
                    <a:schemeClr val="tx2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908720"/>
            <a:ext cx="8352928" cy="108012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20000"/>
              </a:lnSpc>
              <a:buFont typeface="Wingdings" pitchFamily="2" charset="2"/>
              <a:buChar char="Ø"/>
            </a:pPr>
            <a:r>
              <a:rPr lang="en-IN" sz="6000" kern="0" dirty="0" smtClean="0">
                <a:latin typeface="Gill Sans MT"/>
                <a:ea typeface="Times New Roman"/>
                <a:cs typeface="Calibri"/>
              </a:rPr>
              <a:t>Regarding Parking fee which will be more effective?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286000" y="2057400"/>
          <a:ext cx="6174432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Part-II : Car Use Restraint Measures </a:t>
            </a:r>
            <a:r>
              <a:rPr lang="en-US" sz="1600" dirty="0" smtClean="0">
                <a:solidFill>
                  <a:srgbClr val="C00000"/>
                </a:solidFill>
              </a:rPr>
              <a:t>(Contd..)</a:t>
            </a:r>
            <a:endParaRPr lang="en-IN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Introduction- Vehicle Growth (India)</a:t>
            </a:r>
            <a:endParaRPr lang="en-US" dirty="0">
              <a:effectLst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8971" y="5984327"/>
            <a:ext cx="8302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Total Number of Registered Vehicles in Million Plus Population Cities in India (2011)</a:t>
            </a:r>
            <a:endParaRPr lang="en-US" sz="16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66" y="1062581"/>
            <a:ext cx="8378319" cy="48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075038" y="1563676"/>
            <a:ext cx="4865114" cy="715089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dirty="0" smtClean="0">
                <a:solidFill>
                  <a:prstClr val="black"/>
                </a:solidFill>
                <a:latin typeface="Cambria" pitchFamily="18" charset="0"/>
              </a:rPr>
              <a:t>Delhi is at top with about 7 million followed by Bangalore, Chennai and Hyderabad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75429" y="2873828"/>
            <a:ext cx="4049485" cy="1146629"/>
          </a:xfrm>
          <a:prstGeom prst="wedgeRoundRectCallout">
            <a:avLst>
              <a:gd name="adj1" fmla="val 87170"/>
              <a:gd name="adj2" fmla="val -842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Delhi ≈ 2*Bangalore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Delhi ≈ 2*Chennai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Delhi &gt; 2*Hyderabad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Delhi ≈ </a:t>
            </a:r>
            <a:r>
              <a:rPr lang="en-US" sz="1400" i="1" dirty="0" err="1" smtClean="0">
                <a:solidFill>
                  <a:prstClr val="black"/>
                </a:solidFill>
              </a:rPr>
              <a:t>Bangalore+Chennai</a:t>
            </a:r>
            <a:endParaRPr lang="en-US" sz="1400" i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Delhi &gt;</a:t>
            </a:r>
            <a:r>
              <a:rPr lang="en-US" sz="1400" i="1" dirty="0" err="1" smtClean="0">
                <a:solidFill>
                  <a:prstClr val="black"/>
                </a:solidFill>
              </a:rPr>
              <a:t>Mumbai+Chennai+Kolkata</a:t>
            </a:r>
            <a:endParaRPr lang="en-US" sz="14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1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 - Vehicle Growth </a:t>
            </a:r>
            <a:br>
              <a:rPr lang="en-US" dirty="0" smtClean="0"/>
            </a:br>
            <a:r>
              <a:rPr lang="en-US" dirty="0" smtClean="0"/>
              <a:t>(Major Cities in India)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37440" r="46254" b="12116"/>
          <a:stretch>
            <a:fillRect/>
          </a:stretch>
        </p:blipFill>
        <p:spPr bwMode="auto">
          <a:xfrm>
            <a:off x="0" y="1025394"/>
            <a:ext cx="715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380288" y="1076977"/>
            <a:ext cx="276371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16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prstClr val="black"/>
                </a:solidFill>
              </a:rPr>
              <a:t> *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 smtClean="0">
                <a:solidFill>
                  <a:prstClr val="black"/>
                </a:solidFill>
              </a:rPr>
              <a:t>         </a:t>
            </a:r>
            <a:r>
              <a:rPr lang="en-IN" sz="1400" dirty="0" smtClean="0">
                <a:solidFill>
                  <a:prstClr val="black"/>
                </a:solidFill>
              </a:rPr>
              <a:t>*7,496,190 (</a:t>
            </a:r>
            <a:r>
              <a:rPr lang="en-US" sz="1400" b="1" dirty="0" smtClean="0">
                <a:solidFill>
                  <a:prstClr val="black"/>
                </a:solidFill>
              </a:rPr>
              <a:t>Sept 2012)</a:t>
            </a:r>
            <a:endParaRPr lang="en-IN" sz="1400" b="1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5897880"/>
            <a:ext cx="9144000" cy="987504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11% </a:t>
            </a:r>
            <a:r>
              <a:rPr lang="en-US" dirty="0" smtClean="0">
                <a:solidFill>
                  <a:prstClr val="black"/>
                </a:solidFill>
              </a:rPr>
              <a:t>of metropolitan cities population having </a:t>
            </a:r>
            <a:r>
              <a:rPr lang="en-US" b="1" dirty="0" smtClean="0">
                <a:solidFill>
                  <a:srgbClr val="FF0000"/>
                </a:solidFill>
              </a:rPr>
              <a:t>32% Vehicle registration</a:t>
            </a:r>
          </a:p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Out </a:t>
            </a:r>
            <a:r>
              <a:rPr lang="en-US" sz="1600" b="1" dirty="0" smtClean="0">
                <a:solidFill>
                  <a:srgbClr val="FF0000"/>
                </a:solidFill>
              </a:rPr>
              <a:t>32%</a:t>
            </a:r>
            <a:r>
              <a:rPr lang="en-US" sz="1600" dirty="0" smtClean="0">
                <a:solidFill>
                  <a:prstClr val="black"/>
                </a:solidFill>
              </a:rPr>
              <a:t> vehicles </a:t>
            </a:r>
            <a:r>
              <a:rPr lang="en-US" sz="1600" b="1" dirty="0" smtClean="0">
                <a:solidFill>
                  <a:srgbClr val="FF0000"/>
                </a:solidFill>
              </a:rPr>
              <a:t>13% </a:t>
            </a:r>
            <a:r>
              <a:rPr lang="en-US" sz="1600" dirty="0" smtClean="0">
                <a:solidFill>
                  <a:prstClr val="black"/>
                </a:solidFill>
              </a:rPr>
              <a:t>of vehicles concentrated in </a:t>
            </a:r>
            <a:r>
              <a:rPr lang="en-US" sz="1600" b="1" dirty="0" smtClean="0">
                <a:solidFill>
                  <a:srgbClr val="FF0000"/>
                </a:solidFill>
              </a:rPr>
              <a:t>Delhi, Mumbai, Kolkata &amp; Chennai</a:t>
            </a:r>
          </a:p>
          <a:p>
            <a:pPr marL="263525" indent="-2635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53.5 %</a:t>
            </a:r>
            <a:r>
              <a:rPr lang="en-US" i="1" dirty="0" smtClean="0">
                <a:solidFill>
                  <a:prstClr val="black"/>
                </a:solidFill>
              </a:rPr>
              <a:t> in Delhi and rest </a:t>
            </a:r>
            <a:r>
              <a:rPr lang="en-US" b="1" i="1" dirty="0" smtClean="0">
                <a:solidFill>
                  <a:srgbClr val="FF0000"/>
                </a:solidFill>
              </a:rPr>
              <a:t>46.5%</a:t>
            </a:r>
            <a:r>
              <a:rPr lang="en-US" i="1" dirty="0" smtClean="0">
                <a:solidFill>
                  <a:prstClr val="black"/>
                </a:solidFill>
              </a:rPr>
              <a:t> in (Mumbai, Kolkata &amp; Chennai)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Introduction- Vehicle Growth (India)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8463" t="3030" r="7167" b="10101"/>
          <a:stretch>
            <a:fillRect/>
          </a:stretch>
        </p:blipFill>
        <p:spPr bwMode="auto">
          <a:xfrm>
            <a:off x="1397748" y="1406582"/>
            <a:ext cx="7296503" cy="47020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612572" y="6204877"/>
            <a:ext cx="579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Mangal" pitchFamily="18" charset="0"/>
              </a:rPr>
              <a:t>Composition of Total Number of Registered Vehicles in India (2011)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18741" y="841830"/>
            <a:ext cx="3628573" cy="653141"/>
          </a:xfrm>
          <a:prstGeom prst="wedgeRoundRectCallout">
            <a:avLst>
              <a:gd name="adj1" fmla="val -78271"/>
              <a:gd name="adj2" fmla="val 49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Almost 9% Heavy Duty Vehicles (Buses, HCVs and LCVs)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Introduction-Vehicle Production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309" t="14175" r="12589" b="8336"/>
          <a:stretch>
            <a:fillRect/>
          </a:stretch>
        </p:blipFill>
        <p:spPr bwMode="auto">
          <a:xfrm>
            <a:off x="467544" y="980728"/>
            <a:ext cx="776940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524328" y="1700808"/>
            <a:ext cx="1619672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Arial Narrow" pitchFamily="34" charset="0"/>
              </a:rPr>
              <a:t>19,271,808</a:t>
            </a:r>
            <a:endParaRPr lang="en-IN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491880" y="5661248"/>
            <a:ext cx="4788024" cy="715089"/>
          </a:xfrm>
          <a:prstGeom prst="wedgeRoundRectCallout">
            <a:avLst>
              <a:gd name="adj1" fmla="val -42687"/>
              <a:gd name="adj2" fmla="val -392303"/>
              <a:gd name="adj3" fmla="val 16667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-263525" algn="ctr">
              <a:defRPr/>
            </a:pPr>
            <a:r>
              <a:rPr lang="en-IN" dirty="0" smtClean="0"/>
              <a:t>India is </a:t>
            </a:r>
            <a:r>
              <a:rPr lang="en-IN" b="1" dirty="0" smtClean="0">
                <a:solidFill>
                  <a:srgbClr val="FF0000"/>
                </a:solidFill>
              </a:rPr>
              <a:t>sixth </a:t>
            </a:r>
            <a:r>
              <a:rPr lang="en-IN" dirty="0" smtClean="0"/>
              <a:t>largest vehicle/car manufacturing industry in the world.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9872" y="980728"/>
            <a:ext cx="1619672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6376" y="980728"/>
            <a:ext cx="288032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87624" y="2996952"/>
            <a:ext cx="3240360" cy="288032"/>
          </a:xfrm>
          <a:prstGeom prst="ellipse">
            <a:avLst/>
          </a:prstGeom>
          <a:noFill/>
          <a:ln w="29591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2480" cy="9941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Domestic  Vehicle Sale Trends in India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5517233"/>
            <a:ext cx="9144000" cy="919401"/>
          </a:xfrm>
          <a:prstGeom prst="round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-263525" algn="ctr">
              <a:defRPr/>
            </a:pPr>
            <a:r>
              <a:rPr lang="en-IN" sz="1600" dirty="0" smtClean="0"/>
              <a:t>Two wheelers constitute more than 75% of the total registered vehicles</a:t>
            </a:r>
          </a:p>
          <a:p>
            <a:pPr marL="263525" indent="-263525" algn="ctr">
              <a:defRPr/>
            </a:pPr>
            <a:r>
              <a:rPr lang="en-IN" sz="1600" b="1" dirty="0" smtClean="0">
                <a:solidFill>
                  <a:srgbClr val="FF0000"/>
                </a:solidFill>
              </a:rPr>
              <a:t>Cars</a:t>
            </a:r>
            <a:r>
              <a:rPr lang="en-IN" sz="1600" dirty="0" smtClean="0"/>
              <a:t> sales share has </a:t>
            </a:r>
            <a:r>
              <a:rPr lang="en-IN" sz="1600" b="1" dirty="0" smtClean="0">
                <a:solidFill>
                  <a:srgbClr val="FF0000"/>
                </a:solidFill>
              </a:rPr>
              <a:t>increased</a:t>
            </a:r>
            <a:r>
              <a:rPr lang="en-IN" sz="1600" b="1" dirty="0" smtClean="0"/>
              <a:t> </a:t>
            </a:r>
            <a:r>
              <a:rPr lang="en-IN" sz="1600" dirty="0" smtClean="0"/>
              <a:t>from </a:t>
            </a:r>
            <a:r>
              <a:rPr lang="en-IN" sz="1600" b="1" dirty="0" smtClean="0">
                <a:solidFill>
                  <a:srgbClr val="FF0000"/>
                </a:solidFill>
              </a:rPr>
              <a:t>13% </a:t>
            </a:r>
            <a:r>
              <a:rPr lang="en-IN" sz="1600" dirty="0" smtClean="0"/>
              <a:t>(2004-05) to </a:t>
            </a:r>
            <a:r>
              <a:rPr lang="en-IN" sz="1600" b="1" dirty="0" smtClean="0">
                <a:solidFill>
                  <a:srgbClr val="FF0000"/>
                </a:solidFill>
              </a:rPr>
              <a:t>16%</a:t>
            </a:r>
            <a:r>
              <a:rPr lang="en-IN" sz="1600" dirty="0" smtClean="0"/>
              <a:t> (2010-11)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 marL="263525" indent="-263525" algn="ctr">
              <a:defRPr/>
            </a:pPr>
            <a:r>
              <a:rPr lang="en-IN" sz="1600" dirty="0" smtClean="0"/>
              <a:t>Two wheeler sales share has </a:t>
            </a:r>
            <a:r>
              <a:rPr lang="en-IN" sz="1600" b="1" dirty="0" smtClean="0">
                <a:solidFill>
                  <a:srgbClr val="FF0000"/>
                </a:solidFill>
              </a:rPr>
              <a:t>decreased</a:t>
            </a:r>
            <a:r>
              <a:rPr lang="en-IN" sz="1600" dirty="0" smtClean="0"/>
              <a:t> from </a:t>
            </a:r>
            <a:r>
              <a:rPr lang="en-IN" sz="1600" b="1" dirty="0" smtClean="0">
                <a:solidFill>
                  <a:srgbClr val="FF0000"/>
                </a:solidFill>
              </a:rPr>
              <a:t>79%</a:t>
            </a:r>
            <a:r>
              <a:rPr lang="en-IN" sz="1600" dirty="0" smtClean="0"/>
              <a:t> (2004-05) to </a:t>
            </a:r>
            <a:r>
              <a:rPr lang="en-IN" sz="1600" b="1" dirty="0" smtClean="0">
                <a:solidFill>
                  <a:srgbClr val="FF0000"/>
                </a:solidFill>
              </a:rPr>
              <a:t>76%</a:t>
            </a:r>
            <a:r>
              <a:rPr lang="en-IN" sz="1600" b="1" dirty="0" smtClean="0"/>
              <a:t> </a:t>
            </a:r>
            <a:r>
              <a:rPr lang="en-IN" sz="1600" dirty="0" smtClean="0"/>
              <a:t>(2010-11)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906" t="50084" r="7273" b="16841"/>
          <a:stretch>
            <a:fillRect/>
          </a:stretch>
        </p:blipFill>
        <p:spPr bwMode="auto">
          <a:xfrm>
            <a:off x="0" y="1124744"/>
            <a:ext cx="9144000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8859" t="37799" r="25582" b="18540"/>
          <a:stretch>
            <a:fillRect/>
          </a:stretch>
        </p:blipFill>
        <p:spPr bwMode="auto">
          <a:xfrm>
            <a:off x="2195736" y="3197315"/>
            <a:ext cx="5400600" cy="224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9204</TotalTime>
  <Words>1658</Words>
  <Application>Microsoft Office PowerPoint</Application>
  <PresentationFormat>On-screen Show (4:3)</PresentationFormat>
  <Paragraphs>257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Concourse</vt:lpstr>
      <vt:lpstr>Oriel</vt:lpstr>
      <vt:lpstr>Default Design</vt:lpstr>
      <vt:lpstr>Congestion Management</vt:lpstr>
      <vt:lpstr>Presentation Outline</vt:lpstr>
      <vt:lpstr>Introduction- Vehicle Growth (India)</vt:lpstr>
      <vt:lpstr>Introduction- Vehicle Growth (India)</vt:lpstr>
      <vt:lpstr>Introduction- Vehicle Growth (India)</vt:lpstr>
      <vt:lpstr>Introduction - Vehicle Growth  (Major Cities in India)</vt:lpstr>
      <vt:lpstr>Introduction- Vehicle Growth (India)</vt:lpstr>
      <vt:lpstr>Introduction-Vehicle Production</vt:lpstr>
      <vt:lpstr>Domestic  Vehicle Sale Trends in India</vt:lpstr>
      <vt:lpstr>Car Ownership in Mega Cities in India</vt:lpstr>
      <vt:lpstr>Delhi Traffic Conditions</vt:lpstr>
      <vt:lpstr>Slide 12</vt:lpstr>
      <vt:lpstr>Slide 13</vt:lpstr>
      <vt:lpstr>Slide 14</vt:lpstr>
      <vt:lpstr>Slide 15</vt:lpstr>
      <vt:lpstr>Impacts of increasing Car Ownership Levels</vt:lpstr>
      <vt:lpstr>Slide 17</vt:lpstr>
      <vt:lpstr>Slide 18</vt:lpstr>
      <vt:lpstr>Slide 19</vt:lpstr>
      <vt:lpstr>Slide 20</vt:lpstr>
      <vt:lpstr>Congestion Mitigation Measures </vt:lpstr>
      <vt:lpstr>Transportation Systems  of Some Cities</vt:lpstr>
      <vt:lpstr>Various polices adopted world wide to reduce the Congestion</vt:lpstr>
      <vt:lpstr>Various polices adopted world wide to reduce the Congestion </vt:lpstr>
      <vt:lpstr>Various polices adopted world wide to reduce the Congestion</vt:lpstr>
      <vt:lpstr>Various polices adopted world wide to reduce the Congestion</vt:lpstr>
      <vt:lpstr>Summary of Best Practices for Congestion Mitigation Measures and their Relevance in Delhi’s Scenario</vt:lpstr>
      <vt:lpstr>Summary of Best Practices for Congestion Mitigation Measures and their Relevance in Delhi’s Scenario</vt:lpstr>
      <vt:lpstr>Summary of Best Practices for Congestion Mitigation Measures and their Relevance in Delhi’s Scenario</vt:lpstr>
      <vt:lpstr>Expert Opinion Survey Results</vt:lpstr>
      <vt:lpstr>Part-I: Car Ownership  Restraint Measures</vt:lpstr>
      <vt:lpstr>Part-I: Car Ownership  Restraint Measures (Continued..)</vt:lpstr>
      <vt:lpstr>Part-I: Car Ownership  Restraint Measures (Continued..)</vt:lpstr>
      <vt:lpstr>Part-I: Car Ownership  Restraint Measures (Continued..)</vt:lpstr>
      <vt:lpstr>Slide 35</vt:lpstr>
      <vt:lpstr>Slide 36</vt:lpstr>
      <vt:lpstr>PART II: Car Use Restraint Measures</vt:lpstr>
      <vt:lpstr>Part-II: Car Use Restraint Measures (Contd..)</vt:lpstr>
      <vt:lpstr>Part-II: Car Use Restraint Measures (Contd..)</vt:lpstr>
      <vt:lpstr>Part-II: Car Use Restraint Measures (Contd..)</vt:lpstr>
      <vt:lpstr>Part-II: Car Use Restraint Measures (Contd..)</vt:lpstr>
      <vt:lpstr>Part-II: Car Use Restraint Measures (Contd..)</vt:lpstr>
      <vt:lpstr>Part-II: Car Use Restraint Measures (Contd..)</vt:lpstr>
      <vt:lpstr>Part-II : Car Use Restraint Measures (Contd..)</vt:lpstr>
      <vt:lpstr>Conclusions</vt:lpstr>
      <vt:lpstr>Slide 46</vt:lpstr>
      <vt:lpstr>Part-II : Car Use Restraint Measures (Contd..)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policy level sustainable strategies to restrict/control usage of private vehicles (WP-6)</dc:title>
  <dc:creator>Administrator</dc:creator>
  <cp:lastModifiedBy>abc</cp:lastModifiedBy>
  <cp:revision>38</cp:revision>
  <dcterms:created xsi:type="dcterms:W3CDTF">2012-10-16T11:34:39Z</dcterms:created>
  <dcterms:modified xsi:type="dcterms:W3CDTF">2014-02-05T09:46:54Z</dcterms:modified>
</cp:coreProperties>
</file>